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9"/>
  </p:notesMasterIdLst>
  <p:sldIdLst>
    <p:sldId id="256" r:id="rId6"/>
    <p:sldId id="268" r:id="rId7"/>
    <p:sldId id="269" r:id="rId8"/>
    <p:sldId id="271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79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slide" id="{EBA04D78-D1FF-49F4-BDD6-03EE135E606E}">
          <p14:sldIdLst>
            <p14:sldId id="256"/>
            <p14:sldId id="268"/>
            <p14:sldId id="269"/>
            <p14:sldId id="271"/>
            <p14:sldId id="270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</p14:sldIdLst>
        </p14:section>
        <p14:section name="text slide" id="{65043596-36B7-4360-BB5C-7A99EFAEC5C9}">
          <p14:sldIdLst/>
        </p14:section>
        <p14:section name="graph slide" id="{B26F6679-C236-4D3D-BC2F-CAE5ED400718}">
          <p14:sldIdLst/>
        </p14:section>
        <p14:section name="bibliography" id="{2ECB0A3B-7D16-4F98-AD6A-5308DF7BF07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ECEFA"/>
    <a:srgbClr val="92C6E6"/>
    <a:srgbClr val="80D2F7"/>
    <a:srgbClr val="7ED1F7"/>
    <a:srgbClr val="A1DFFD"/>
    <a:srgbClr val="C0F5FF"/>
    <a:srgbClr val="3C96FA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C5B99C-5499-4846-A92B-D31F43B47BAF}" v="132" dt="2025-09-19T10:11:53.9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6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CFF2-C4A0-C88B-1E9C-7E885138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93A8F-E2E3-B4BD-3B84-D178AF0ED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5BFD4-B46B-34FE-9A8B-9033E96DC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2582E-7652-4336-8F82-B8F78DEBE1E6}" type="datetime1">
              <a:rPr lang="en-GB" smtClean="0"/>
              <a:t>18/09/2025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3137-53E8-FAAE-F427-32424D86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3579" y="6356350"/>
            <a:ext cx="403654" cy="365125"/>
          </a:xfrm>
        </p:spPr>
        <p:txBody>
          <a:bodyPr/>
          <a:lstStyle>
            <a:lvl1pPr>
              <a:defRPr sz="1600"/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339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16D05-728D-ACC9-D7EA-DC9D73300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4C014-E638-4D69-B7E7-9E0555AE7620}" type="datetime1">
              <a:rPr lang="en-GB" smtClean="0"/>
              <a:t>18/09/2025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4FC10-CEAF-B332-2960-AABF9CE25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D6E7-B58D-A523-935C-4B108C94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758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399A6-3C5A-016E-2F7E-AE842F8D7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F2F9-D101-4F42-A846-5D94E4802AD7}" type="datetime1">
              <a:rPr lang="en-GB" smtClean="0"/>
              <a:t>18/09/2025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242F9-DB70-E4F8-D075-6A905187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FAB33-4759-572E-2291-D19531D8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460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EF21-84C8-586D-C38F-81DE3F931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3036B-E08D-B4B8-69CB-C42176842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3DB72-09E0-8BDF-14B4-4FA2820C1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F2740-59F3-8354-CF52-53337A807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C06A1-E2ED-D4C3-86B0-3C972409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508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E779-A5CF-33E3-89F5-B43337C2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9D232-4F34-AEFC-AFD0-741DABBA5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F2E77-D5DF-1D17-C854-897B9DD3B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614D6-F2CE-1582-32E1-94A59C7A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27D5C-0D68-9101-A36C-9187E79BB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392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58CC5-208E-4B47-6CAD-E29FCCC3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79405-6B60-96C3-7F85-CE10C2877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CBA10-7C40-29AA-A669-FC240702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99825-A403-E91C-FFA8-F874E991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BFE7-28C4-5DF1-911F-E0B622EA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219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7720-A6A0-DF50-E2F8-F9527E23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D186-8E32-BEAD-C81B-DE65895FD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57542-2B68-1767-C023-57D111E4E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5A417-9018-30E4-0A47-8170AD7D2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AF8F7-6A80-4F6A-4E5F-660537A25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D3418-4BA9-CD34-AE32-0EF41678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366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08D8-A3B6-96B0-A29C-1B8262BE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05487-0425-138F-F9A2-087227228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B02-5AB4-A5E9-0917-4B9DD049B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50C77-85F2-0754-8AD9-7A5A4AEF65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DDF01-B6D2-31ED-A641-114B1A0AD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1FCA1D-B4D0-56C6-A678-3E062436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0E1DB4-3501-792C-CAF9-4235B2E9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D0757-7BFA-7895-D03C-767D64050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17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2EA9-258F-B5EB-624D-2EFA68C4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148340-45BA-0901-1551-9D9DAFF0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2F2D2-B0BF-4202-0381-8243671BB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6687B-3FE7-76CE-1134-2B3A5D18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628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B9E6C1-24CC-682A-8886-999E9A21F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75448-9567-EFBD-FC78-2B80C2BD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95C70-5A8D-518E-49A4-1BE45385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015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520AB-BD7C-3FEC-DC53-91B047807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A408-CFF5-5EB0-4399-BB87E6CF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36F81-445C-5EF6-6E32-68D1E9C1C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8E69-7027-0F17-B524-CD221B58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45A00-EFDD-31BA-C55F-26A6CC90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ACCAF-2E21-16F5-1C68-06D177E1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473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4901-6338-2E30-CCE8-77FD13F5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100E-89DB-4D21-B66A-B5E24FA59FB2}" type="datetime1">
              <a:rPr lang="en-GB" smtClean="0"/>
              <a:t>18/09/2025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B5D97-094A-D8D8-0C4D-1DC08462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428" y="6349546"/>
            <a:ext cx="653143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0134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A28B-29EC-E505-5884-CB4B1C6F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25986-DCF9-FBB5-39AD-D04792C65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AEB0E-C7EC-4F26-009D-409178E43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AB446-5A6F-5112-F417-65A55A0DC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2D12D-03AA-1A0A-4595-8E063817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B350E-16AC-3E65-1704-09F648AB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644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8C89-C725-395E-E708-BEF95E19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E4975-013E-CB40-86C9-4D346B73C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6C674-4D68-9DAC-8E93-7EB627FC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C36B8-CAAE-BDC6-8DF5-9451A698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750A4-9B92-8DB3-B407-A8A74CEA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52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A6511-7D12-4461-0A24-9B3134C2C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5222EB-F23C-083B-09C9-48B924AC7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908F9-D1F7-F94A-CA98-198F714C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FCF1-AD09-ED98-9C1F-DDCABBE25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3C831-E5D1-B4E6-5F4E-FB9FFB5D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42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0F5D-2977-B8B5-3FC5-DF3AE874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247B5-0632-4013-2832-15D3D21A8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A4BC1-6A36-94FE-17CE-DFAD0BF1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878B-5315-4496-8D10-2F17543DB034}" type="datetime1">
              <a:rPr lang="en-GB" smtClean="0"/>
              <a:t>18/09/2025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5FD8C-55CD-AD30-1E91-60750BCCD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A2AD0-0D56-CC63-D932-D1C61C77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48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3C60A-FE48-2910-84A1-612B23A7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A969-CEB0-4E87-8DDD-72161074DF01}" type="datetime1">
              <a:rPr lang="en-GB" smtClean="0"/>
              <a:t>18/09/2025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C67CE-6F73-71D9-BF0B-18A7CD94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80765-E2ED-A6A2-9401-8425BFA0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75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96258-07C0-0BF2-CA2A-156B572B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A96A-71C8-435E-B03B-275B6E0D4AB2}" type="datetime1">
              <a:rPr lang="en-GB" smtClean="0"/>
              <a:t>18/09/2025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07D047-C31B-4C8F-E0B3-75014FF6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4742A-6F5B-071B-E0EA-98040252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10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CDD78-FBCD-76B9-2CA1-031942F2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2E411-883A-45F0-8C4F-B0FE2C65FB28}" type="datetime1">
              <a:rPr lang="en-GB" smtClean="0"/>
              <a:t>18/09/2025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218E7-E787-22C8-B531-FFEC9002A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76BDA-2FCA-9763-2EA1-4033A560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70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FDB8F-73D7-2EBC-A62D-4DC737946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6F48-3B55-4945-B23D-B0C51AFE28E6}" type="datetime1">
              <a:rPr lang="en-GB" smtClean="0"/>
              <a:t>18/09/2025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D8D704-B4F5-F739-D1FA-65F2302B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7751D-0392-D26F-33B1-9B05704F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279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685DB-F13A-97BE-F448-17416079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09ACC-63FA-4EE9-AE4D-ECCDA5B91432}" type="datetime1">
              <a:rPr lang="en-GB" smtClean="0"/>
              <a:t>18/09/2025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ACE2-CF77-9AC4-52EF-82FBD40B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0D674-CAD3-59F8-9DF5-CA4D8E7A0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98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AE937-083F-51CA-E382-30FE9BEB0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D1FE4-6F4F-4845-8022-15597911E7C2}" type="datetime1">
              <a:rPr lang="en-GB" smtClean="0"/>
              <a:t>18/09/2025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F255A-C1CC-7A32-A0B3-4283D8583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6C013-C03F-024A-D0F4-FF67E670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31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16A2C-1914-4EE9-9598-2A06F9BE67BF}" type="datetime1">
              <a:rPr lang="en-GB" smtClean="0"/>
              <a:t>18/09/2025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07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24F72-DEC3-C328-E288-A7FC5B1D5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096B6-F39D-5D3A-895A-1CE61CD3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726E2-FBE9-5D75-A698-6FD0ED097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D3EC99-01D5-4EE5-ACB1-C061987EA0AA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CAFA2-68FA-9BA2-4F27-A8680F507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027B2-667B-4034-930B-AB076347A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48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google.com/web/@34.29977563,36.68817928,1384.78342427a,853580.17318904d,35y,0h,0t,0r/data=CgRCAggBOgMKATBCAggASg0I____________ARAA" TargetMode="External"/><Relationship Id="rId2" Type="http://schemas.openxmlformats.org/officeDocument/2006/relationships/hyperlink" Target="https://globalwindatlas.info/en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inframap.org/#10.04/33.2058/36.2058" TargetMode="External"/><Relationship Id="rId4" Type="http://schemas.openxmlformats.org/officeDocument/2006/relationships/hyperlink" Target="https://www.google.com/map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/>
          <a:p>
            <a:r>
              <a:rPr lang="it-IT" sz="4000" dirty="0"/>
              <a:t>Weekly report: Team Project Development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lang="it-IT" sz="2000" dirty="0"/>
              <a:t>Week number: 00 – Kick Off</a:t>
            </a:r>
          </a:p>
          <a:p>
            <a:r>
              <a:rPr lang="it-IT" sz="2000" dirty="0"/>
              <a:t>Date: </a:t>
            </a:r>
            <a:r>
              <a:rPr lang="tr-TR" sz="2000" dirty="0"/>
              <a:t>23</a:t>
            </a:r>
            <a:r>
              <a:rPr lang="it-IT" sz="2000" dirty="0"/>
              <a:t>/0</a:t>
            </a:r>
            <a:r>
              <a:rPr lang="tr-TR" sz="2000" dirty="0"/>
              <a:t>9</a:t>
            </a:r>
            <a:r>
              <a:rPr lang="it-IT" sz="2000" dirty="0"/>
              <a:t>/2025</a:t>
            </a:r>
          </a:p>
          <a:p>
            <a:r>
              <a:rPr lang="it-IT" sz="2000" dirty="0"/>
              <a:t>Supervisor: Dr.</a:t>
            </a:r>
            <a:r>
              <a:rPr lang="tr-TR" sz="2000" dirty="0"/>
              <a:t> </a:t>
            </a:r>
            <a:r>
              <a:rPr lang="it-IT" sz="2000" dirty="0"/>
              <a:t>Marina Blohm</a:t>
            </a:r>
            <a:endParaRPr lang="en-GB" sz="2000" dirty="0"/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Group members:</a:t>
            </a:r>
            <a:r>
              <a:rPr lang="tr-TR" sz="1400" dirty="0"/>
              <a:t> </a:t>
            </a:r>
            <a:r>
              <a:rPr lang="tr-TR" sz="1400" b="1" dirty="0"/>
              <a:t>Luis Urhahn, Ahmed Sallam, Ceren Cetin, Sohail Mansuri</a:t>
            </a:r>
          </a:p>
          <a:p>
            <a:pPr algn="ctr"/>
            <a:endParaRPr lang="tr-TR" sz="1400" b="1" dirty="0"/>
          </a:p>
          <a:p>
            <a:pPr algn="ctr"/>
            <a:endParaRPr lang="tr-TR" sz="1400" b="1" dirty="0"/>
          </a:p>
          <a:p>
            <a:pPr algn="ctr"/>
            <a:endParaRPr lang="tr-TR" sz="1400" b="1" dirty="0"/>
          </a:p>
          <a:p>
            <a:pPr algn="ctr"/>
            <a:endParaRPr lang="de-DE" sz="1400" dirty="0"/>
          </a:p>
        </p:txBody>
      </p:sp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</a:t>
            </a:fld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08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5BD37-EBD3-4A63-498D-54C10F87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912ABF95-6027-281A-0C1A-B7653D19064B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3455EC54-B6D0-D466-04E2-ACFD1054AD86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5E6519C6-A65C-2F04-9BDE-7BC2BD25CFFD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4635087-F2FB-0BC4-C916-28EB6E277891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AD7C3E6-4EC7-FCD4-8956-4A4166F4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4266" y="6538183"/>
            <a:ext cx="553183" cy="365125"/>
          </a:xfrm>
        </p:spPr>
        <p:txBody>
          <a:bodyPr/>
          <a:lstStyle/>
          <a:p>
            <a:pPr algn="ctr"/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 algn="ctr"/>
              <a:t>10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65F31E-7CF0-0014-53C2-78000F47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25639" cy="712728"/>
          </a:xfrm>
        </p:spPr>
        <p:txBody>
          <a:bodyPr>
            <a:normAutofit/>
          </a:bodyPr>
          <a:lstStyle/>
          <a:p>
            <a:r>
              <a:rPr lang="de-DE" dirty="0"/>
              <a:t>Soil Conditions – Um Aledam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74C4A4-7C90-B51A-589A-F4E5C15AD313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1B9A1BC9-9B68-6552-F60C-C90390904DB6}"/>
              </a:ext>
            </a:extLst>
          </p:cNvPr>
          <p:cNvGrpSpPr>
            <a:grpSpLocks/>
          </p:cNvGrpSpPr>
          <p:nvPr/>
        </p:nvGrpSpPr>
        <p:grpSpPr>
          <a:xfrm>
            <a:off x="2447924" y="1566628"/>
            <a:ext cx="7296151" cy="4483332"/>
            <a:chOff x="4762" y="4762"/>
            <a:chExt cx="5953125" cy="3773170"/>
          </a:xfrm>
        </p:grpSpPr>
        <p:pic>
          <p:nvPicPr>
            <p:cNvPr id="4" name="Image 65" descr="A graph of different types of lines  AI-generated content may be incorrect. (Rectangle)">
              <a:extLst>
                <a:ext uri="{FF2B5EF4-FFF2-40B4-BE49-F238E27FC236}">
                  <a16:creationId xmlns:a16="http://schemas.microsoft.com/office/drawing/2014/main" id="{88E1945B-C2DB-71A6-8341-9D67B4ABE44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73" y="142520"/>
              <a:ext cx="5885033" cy="3622404"/>
            </a:xfrm>
            <a:prstGeom prst="rect">
              <a:avLst/>
            </a:prstGeom>
          </p:spPr>
        </p:pic>
        <p:sp>
          <p:nvSpPr>
            <p:cNvPr id="7" name="Graphic 66">
              <a:extLst>
                <a:ext uri="{FF2B5EF4-FFF2-40B4-BE49-F238E27FC236}">
                  <a16:creationId xmlns:a16="http://schemas.microsoft.com/office/drawing/2014/main" id="{086494CA-D420-E85A-E789-549D03BAC317}"/>
                </a:ext>
              </a:extLst>
            </p:cNvPr>
            <p:cNvSpPr/>
            <p:nvPr/>
          </p:nvSpPr>
          <p:spPr>
            <a:xfrm>
              <a:off x="4762" y="4762"/>
              <a:ext cx="5953125" cy="3773170"/>
            </a:xfrm>
            <a:custGeom>
              <a:avLst/>
              <a:gdLst/>
              <a:ahLst/>
              <a:cxnLst/>
              <a:rect l="l" t="t" r="r" b="b"/>
              <a:pathLst>
                <a:path w="5953125" h="3773170">
                  <a:moveTo>
                    <a:pt x="0" y="3773170"/>
                  </a:moveTo>
                  <a:lnTo>
                    <a:pt x="5952744" y="3773170"/>
                  </a:lnTo>
                  <a:lnTo>
                    <a:pt x="5952744" y="0"/>
                  </a:lnTo>
                  <a:lnTo>
                    <a:pt x="0" y="0"/>
                  </a:lnTo>
                  <a:lnTo>
                    <a:pt x="0" y="377317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DE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3DA57E5-E241-1483-A5F2-E153D833184E}"/>
              </a:ext>
            </a:extLst>
          </p:cNvPr>
          <p:cNvSpPr txBox="1"/>
          <p:nvPr/>
        </p:nvSpPr>
        <p:spPr>
          <a:xfrm>
            <a:off x="9744075" y="5803739"/>
            <a:ext cx="2751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Figure 8: Graph for Soil Conditions [5]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607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B196C-0600-5773-689B-3EEA48248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A00D214D-9408-ADCD-BADA-72FAC8FB3277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503E2CB-869B-E0E6-95E5-7D480CE9D593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95B0F2BE-16BD-A522-929B-6800966F5D44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36FE1BE-2C86-59FF-0414-4DA7624812E3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A91A-A448-3679-8C4F-21A535368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4266" y="6538183"/>
            <a:ext cx="553183" cy="365125"/>
          </a:xfrm>
        </p:spPr>
        <p:txBody>
          <a:bodyPr/>
          <a:lstStyle/>
          <a:p>
            <a:pPr algn="ctr"/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 algn="ctr"/>
              <a:t>11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D677AE-A9B2-63B9-A50F-1E899445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25639" cy="712728"/>
          </a:xfrm>
        </p:spPr>
        <p:txBody>
          <a:bodyPr>
            <a:normAutofit/>
          </a:bodyPr>
          <a:lstStyle/>
          <a:p>
            <a:r>
              <a:rPr lang="de-DE" dirty="0"/>
              <a:t>Alternative Locations – Homs District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148F43-5667-BB72-88FC-12E6A3981A2F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B451BAE-5FAE-4E34-C35B-A13D2A3EA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17" y="4983096"/>
            <a:ext cx="3689507" cy="17161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600" dirty="0"/>
              <a:t>1. </a:t>
            </a:r>
            <a:r>
              <a:rPr lang="en-US" sz="2600" dirty="0" err="1"/>
              <a:t>Tbisah</a:t>
            </a:r>
            <a:endParaRPr lang="tr-TR" sz="26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</a:pPr>
            <a:r>
              <a:rPr lang="en-US" sz="1700" dirty="0"/>
              <a:t>Location: 34.794617° N, 36.523435° E </a:t>
            </a:r>
            <a:endParaRPr lang="tr-TR" sz="17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</a:pPr>
            <a:r>
              <a:rPr lang="en-US" sz="1700" dirty="0"/>
              <a:t>Farmland, more in the country area </a:t>
            </a:r>
            <a:endParaRPr lang="tr-TR" sz="17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</a:pPr>
            <a:r>
              <a:rPr lang="en-US" sz="1700" dirty="0"/>
              <a:t>More far away from main street and grid  </a:t>
            </a:r>
            <a:endParaRPr lang="tr-TR" sz="17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</a:pPr>
            <a:r>
              <a:rPr lang="en-US" sz="1700" dirty="0"/>
              <a:t>Slightly better wind conditions</a:t>
            </a:r>
            <a:endParaRPr lang="tr-TR" sz="1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DE5AD0-4CBC-1D1C-3BBC-2B482EA95E08}"/>
              </a:ext>
            </a:extLst>
          </p:cNvPr>
          <p:cNvSpPr txBox="1"/>
          <p:nvPr/>
        </p:nvSpPr>
        <p:spPr>
          <a:xfrm>
            <a:off x="4256103" y="4965742"/>
            <a:ext cx="3689507" cy="137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Sufr</a:t>
            </a:r>
            <a:r>
              <a:rPr lang="en-US" dirty="0"/>
              <a:t> </a:t>
            </a:r>
            <a:endParaRPr lang="tr-TR" dirty="0"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Location: 34.780536° N, 36.471176° E </a:t>
            </a:r>
            <a:endParaRPr lang="tr-TR" sz="1400" dirty="0"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In the mountains </a:t>
            </a:r>
            <a:endParaRPr lang="tr-TR" sz="1400" dirty="0"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More far away from main street and grid </a:t>
            </a:r>
            <a:endParaRPr lang="tr-TR" sz="1400" dirty="0"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Slightly better wind conditions </a:t>
            </a:r>
            <a:endParaRPr lang="tr-T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1BF3C7-68DE-8CCB-3398-3A05887948F1}"/>
              </a:ext>
            </a:extLst>
          </p:cNvPr>
          <p:cNvSpPr txBox="1"/>
          <p:nvPr/>
        </p:nvSpPr>
        <p:spPr>
          <a:xfrm>
            <a:off x="8013895" y="4936105"/>
            <a:ext cx="3689507" cy="162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Balqasah</a:t>
            </a:r>
            <a:r>
              <a:rPr lang="en-US" dirty="0"/>
              <a:t> </a:t>
            </a:r>
            <a:endParaRPr lang="tr-TR" dirty="0"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Location: 34° 44' 36.9" N 36° 30' 31.6" E </a:t>
            </a:r>
            <a:endParaRPr lang="tr-TR" sz="1400" dirty="0"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More in the countryside </a:t>
            </a:r>
            <a:endParaRPr lang="tr-TR" sz="1400" dirty="0"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No buildings around the area </a:t>
            </a:r>
            <a:endParaRPr lang="tr-TR" sz="1400" dirty="0"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More far away from main street and grid </a:t>
            </a:r>
            <a:endParaRPr lang="tr-TR" sz="1400" dirty="0"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Similar wind conditions </a:t>
            </a:r>
            <a:endParaRPr lang="tr-TR" sz="1400" dirty="0"/>
          </a:p>
        </p:txBody>
      </p:sp>
      <p:grpSp>
        <p:nvGrpSpPr>
          <p:cNvPr id="16" name="Group 15" descr="A map of land with red dots and white text  AI-generated content may be incorrect.">
            <a:extLst>
              <a:ext uri="{FF2B5EF4-FFF2-40B4-BE49-F238E27FC236}">
                <a16:creationId xmlns:a16="http://schemas.microsoft.com/office/drawing/2014/main" id="{2958CAF0-B243-E396-A925-8A636FBA4926}"/>
              </a:ext>
            </a:extLst>
          </p:cNvPr>
          <p:cNvGrpSpPr>
            <a:grpSpLocks/>
          </p:cNvGrpSpPr>
          <p:nvPr/>
        </p:nvGrpSpPr>
        <p:grpSpPr>
          <a:xfrm>
            <a:off x="3164241" y="1243133"/>
            <a:ext cx="5943600" cy="3597910"/>
            <a:chOff x="0" y="0"/>
            <a:chExt cx="5943600" cy="3597910"/>
          </a:xfrm>
        </p:grpSpPr>
        <p:pic>
          <p:nvPicPr>
            <p:cNvPr id="17" name="Image 36" descr="A map of land with red dots and white text  AI-generated content may be incorrect.">
              <a:extLst>
                <a:ext uri="{FF2B5EF4-FFF2-40B4-BE49-F238E27FC236}">
                  <a16:creationId xmlns:a16="http://schemas.microsoft.com/office/drawing/2014/main" id="{F6875D3D-91E6-71BE-CFEB-141C203FAF9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943600" cy="3597910"/>
            </a:xfrm>
            <a:prstGeom prst="rect">
              <a:avLst/>
            </a:prstGeom>
          </p:spPr>
        </p:pic>
        <p:sp>
          <p:nvSpPr>
            <p:cNvPr id="19" name="Textbox 37">
              <a:extLst>
                <a:ext uri="{FF2B5EF4-FFF2-40B4-BE49-F238E27FC236}">
                  <a16:creationId xmlns:a16="http://schemas.microsoft.com/office/drawing/2014/main" id="{B4807C98-DD96-5822-CBEE-50C73B3F31B5}"/>
                </a:ext>
              </a:extLst>
            </p:cNvPr>
            <p:cNvSpPr txBox="1"/>
            <p:nvPr/>
          </p:nvSpPr>
          <p:spPr>
            <a:xfrm>
              <a:off x="1461769" y="1161348"/>
              <a:ext cx="744855" cy="15684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ts val="1235"/>
                </a:lnSpc>
                <a:buNone/>
              </a:pPr>
              <a:r>
                <a:rPr lang="en-US" sz="1100" spc="-10">
                  <a:solidFill>
                    <a:srgbClr val="FFFF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Alternatives</a:t>
              </a:r>
              <a:endParaRPr lang="en-DE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0" name="Textbox 38">
              <a:extLst>
                <a:ext uri="{FF2B5EF4-FFF2-40B4-BE49-F238E27FC236}">
                  <a16:creationId xmlns:a16="http://schemas.microsoft.com/office/drawing/2014/main" id="{0627A7ED-1488-CEA1-CD44-19BF12CA4FEE}"/>
                </a:ext>
              </a:extLst>
            </p:cNvPr>
            <p:cNvSpPr txBox="1"/>
            <p:nvPr/>
          </p:nvSpPr>
          <p:spPr>
            <a:xfrm>
              <a:off x="1009141" y="2728401"/>
              <a:ext cx="1294765" cy="15684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ts val="1235"/>
                </a:lnSpc>
                <a:buNone/>
              </a:pPr>
              <a:r>
                <a:rPr lang="en-US" sz="1100">
                  <a:solidFill>
                    <a:srgbClr val="FFFF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Current</a:t>
              </a:r>
              <a:r>
                <a:rPr lang="en-US" sz="1100" spc="-25">
                  <a:solidFill>
                    <a:srgbClr val="FFFF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en-US" sz="1100">
                  <a:solidFill>
                    <a:srgbClr val="FFFF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final</a:t>
              </a:r>
              <a:r>
                <a:rPr lang="en-US" sz="1100" spc="-15">
                  <a:solidFill>
                    <a:srgbClr val="FFFF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en-US" sz="1100" spc="-10">
                  <a:solidFill>
                    <a:srgbClr val="FFFF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location</a:t>
              </a:r>
              <a:endParaRPr lang="en-DE" sz="110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E5D3ECD-BA25-A1BE-BCC2-9B2862FD9098}"/>
              </a:ext>
            </a:extLst>
          </p:cNvPr>
          <p:cNvSpPr txBox="1"/>
          <p:nvPr/>
        </p:nvSpPr>
        <p:spPr>
          <a:xfrm>
            <a:off x="9107841" y="4590261"/>
            <a:ext cx="2751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Figure 9: Alternative Sites in Homs District [3]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235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B5E60-61DF-914D-519D-FF3B86456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D2E35D3E-4674-2414-3843-B09E715D6EF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64D90061-EF2A-A25C-AA1E-C6621FB78C53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33E40CEB-FF26-1E03-742A-7420B53F1B34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05D391D-FBD1-1530-26FE-7734C7747EA3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3FBF93E-4CF5-ACC0-25D0-009DACFF9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4266" y="6538183"/>
            <a:ext cx="553183" cy="365125"/>
          </a:xfrm>
        </p:spPr>
        <p:txBody>
          <a:bodyPr/>
          <a:lstStyle/>
          <a:p>
            <a:pPr algn="ctr"/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 algn="ctr"/>
              <a:t>12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7DA95E-EBAC-F092-68AC-6AF7C52D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11218984" cy="712728"/>
          </a:xfrm>
        </p:spPr>
        <p:txBody>
          <a:bodyPr>
            <a:normAutofit/>
          </a:bodyPr>
          <a:lstStyle/>
          <a:p>
            <a:r>
              <a:rPr lang="de-DE" dirty="0"/>
              <a:t>General Information of the Site – Um Aledam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25F489-8697-0452-930D-76BCA1B20279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206CC87-F176-DCE6-FC62-78334E49B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375797"/>
              </p:ext>
            </p:extLst>
          </p:nvPr>
        </p:nvGraphicFramePr>
        <p:xfrm>
          <a:off x="2036857" y="1280433"/>
          <a:ext cx="8128000" cy="5154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5288821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78460117"/>
                    </a:ext>
                  </a:extLst>
                </a:gridCol>
              </a:tblGrid>
              <a:tr h="332888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Parameter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Value</a:t>
                      </a:r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689315"/>
                  </a:ext>
                </a:extLst>
              </a:tr>
              <a:tr h="514463">
                <a:tc>
                  <a:txBody>
                    <a:bodyPr/>
                    <a:lstStyle/>
                    <a:p>
                      <a:r>
                        <a:rPr lang="en-GB" sz="1400" dirty="0"/>
                        <a:t>Location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Latitude:          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34° 41' 48.4" N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400" dirty="0"/>
                        <a:t>Longitude:      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36° 30' 32.5" E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8845"/>
                  </a:ext>
                </a:extLst>
              </a:tr>
              <a:tr h="307189">
                <a:tc>
                  <a:txBody>
                    <a:bodyPr/>
                    <a:lstStyle/>
                    <a:p>
                      <a:r>
                        <a:rPr lang="en-GB" sz="1400" dirty="0"/>
                        <a:t>Average Wind Speed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9.29 m/s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089954"/>
                  </a:ext>
                </a:extLst>
              </a:tr>
              <a:tr h="307189">
                <a:tc>
                  <a:txBody>
                    <a:bodyPr/>
                    <a:lstStyle/>
                    <a:p>
                      <a:r>
                        <a:rPr lang="en-GB" sz="1400" dirty="0"/>
                        <a:t>Main Wind Direction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270° (West) (more than 95% of the time)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006865"/>
                  </a:ext>
                </a:extLst>
              </a:tr>
              <a:tr h="307189">
                <a:tc>
                  <a:txBody>
                    <a:bodyPr/>
                    <a:lstStyle/>
                    <a:p>
                      <a:r>
                        <a:rPr lang="en-GB" sz="1400" dirty="0"/>
                        <a:t>Wind Capacity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824 W/m</a:t>
                      </a:r>
                      <a:r>
                        <a:rPr lang="en-US" sz="14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DE" sz="1400" kern="1200" baseline="300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875566"/>
                  </a:ext>
                </a:extLst>
              </a:tr>
              <a:tr h="307189">
                <a:tc>
                  <a:txBody>
                    <a:bodyPr/>
                    <a:lstStyle/>
                    <a:p>
                      <a:r>
                        <a:rPr lang="en-GB" sz="1400" dirty="0"/>
                        <a:t>Wind Turbine Class (IEC)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III A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304821"/>
                  </a:ext>
                </a:extLst>
              </a:tr>
              <a:tr h="307189">
                <a:tc>
                  <a:txBody>
                    <a:bodyPr/>
                    <a:lstStyle/>
                    <a:p>
                      <a:r>
                        <a:rPr lang="en-GB" sz="1400" dirty="0"/>
                        <a:t>Grid Connection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66 kV (or 230 kV), 50 Hz 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47393"/>
                  </a:ext>
                </a:extLst>
              </a:tr>
              <a:tr h="307189">
                <a:tc>
                  <a:txBody>
                    <a:bodyPr/>
                    <a:lstStyle/>
                    <a:p>
                      <a:r>
                        <a:rPr lang="en-GB" sz="1400" dirty="0"/>
                        <a:t>Substation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66 kV Substation (approx. 10 km distance)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975993"/>
                  </a:ext>
                </a:extLst>
              </a:tr>
              <a:tr h="307189">
                <a:tc>
                  <a:txBody>
                    <a:bodyPr/>
                    <a:lstStyle/>
                    <a:p>
                      <a:r>
                        <a:rPr lang="en-GB" sz="1400" dirty="0"/>
                        <a:t>Air Temperature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 20 °C (max. 37 °C, low. 4 °C)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15335"/>
                  </a:ext>
                </a:extLst>
              </a:tr>
              <a:tr h="307189">
                <a:tc>
                  <a:txBody>
                    <a:bodyPr/>
                    <a:lstStyle/>
                    <a:p>
                      <a:r>
                        <a:rPr lang="en-GB" sz="1400" dirty="0"/>
                        <a:t>Humidity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42%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806662"/>
                  </a:ext>
                </a:extLst>
              </a:tr>
              <a:tr h="307189">
                <a:tc>
                  <a:txBody>
                    <a:bodyPr/>
                    <a:lstStyle/>
                    <a:p>
                      <a:r>
                        <a:rPr lang="en-GB" sz="1400" dirty="0"/>
                        <a:t>Air Pressure (Ground level)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1006 mbar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964120"/>
                  </a:ext>
                </a:extLst>
              </a:tr>
              <a:tr h="307189">
                <a:tc>
                  <a:txBody>
                    <a:bodyPr/>
                    <a:lstStyle/>
                    <a:p>
                      <a:r>
                        <a:rPr lang="en-GB" sz="1400" dirty="0"/>
                        <a:t>Roughness length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0,03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167403"/>
                  </a:ext>
                </a:extLst>
              </a:tr>
              <a:tr h="307189">
                <a:tc>
                  <a:txBody>
                    <a:bodyPr/>
                    <a:lstStyle/>
                    <a:p>
                      <a:r>
                        <a:rPr lang="en-GB" sz="1400" dirty="0"/>
                        <a:t>Orography (Terrain height)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618 m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13918"/>
                  </a:ext>
                </a:extLst>
              </a:tr>
              <a:tr h="307189">
                <a:tc>
                  <a:txBody>
                    <a:bodyPr/>
                    <a:lstStyle/>
                    <a:p>
                      <a:r>
                        <a:rPr lang="en-GB" sz="1400" dirty="0"/>
                        <a:t>Environmental conditions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Mostly dry, Farmland, Flat Terrain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612226"/>
                  </a:ext>
                </a:extLst>
              </a:tr>
              <a:tr h="307189">
                <a:tc>
                  <a:txBody>
                    <a:bodyPr/>
                    <a:lstStyle/>
                    <a:p>
                      <a:r>
                        <a:rPr lang="en-GB" sz="1400" dirty="0"/>
                        <a:t>Road condition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Good (Highway M1)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102940"/>
                  </a:ext>
                </a:extLst>
              </a:tr>
              <a:tr h="307189">
                <a:tc>
                  <a:txBody>
                    <a:bodyPr/>
                    <a:lstStyle/>
                    <a:p>
                      <a:r>
                        <a:rPr lang="en-GB" sz="1400" dirty="0"/>
                        <a:t>Distance to Port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 km (Tartous Port)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56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07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A2447-9F3D-9203-A29F-68ED7EF48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BC010DB9-B9A3-4B73-B3E3-D8674C2F93F9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FF445E85-FF35-756C-2772-29030A24220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F1F1ECD-76F4-A4E8-25D8-EAE2755AAA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D8187B5-BEAA-1733-584D-176607E94ED0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F8F795-4EB1-7D9A-B0E0-D7C21189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4266" y="6538183"/>
            <a:ext cx="553183" cy="365125"/>
          </a:xfrm>
        </p:spPr>
        <p:txBody>
          <a:bodyPr/>
          <a:lstStyle/>
          <a:p>
            <a:pPr algn="ctr"/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 algn="ctr"/>
              <a:t>13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6A3CC6-174A-888C-850D-3ADC4447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11218984" cy="712728"/>
          </a:xfrm>
        </p:spPr>
        <p:txBody>
          <a:bodyPr>
            <a:normAutofit/>
          </a:bodyPr>
          <a:lstStyle/>
          <a:p>
            <a:r>
              <a:rPr lang="de-DE" dirty="0"/>
              <a:t>References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4022A3-EFCA-EE72-042E-043B9CDF3F61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092C6-ED6E-8531-0D86-BF949EA55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tr-TR" sz="1900" dirty="0"/>
              <a:t>[1] Global Wind Atlas, </a:t>
            </a:r>
            <a:r>
              <a:rPr lang="tr-TR" sz="1900" i="1" dirty="0"/>
              <a:t>Global Wind Atlas</a:t>
            </a:r>
            <a:r>
              <a:rPr lang="tr-TR" sz="1900" dirty="0"/>
              <a:t>. [Online]. Available: </a:t>
            </a:r>
            <a:r>
              <a:rPr lang="tr-TR" sz="1900" dirty="0">
                <a:hlinkClick r:id="rId2"/>
              </a:rPr>
              <a:t>https://globalwindatlas.info/en/</a:t>
            </a:r>
            <a:r>
              <a:rPr lang="tr-TR" sz="1900" dirty="0"/>
              <a:t>. [Accessed: Sep. 17, 2025].</a:t>
            </a:r>
          </a:p>
          <a:p>
            <a:r>
              <a:rPr lang="tr-TR" sz="1900" dirty="0"/>
              <a:t>[2] Google Earth, </a:t>
            </a:r>
            <a:r>
              <a:rPr lang="tr-TR" sz="1900" i="1" dirty="0"/>
              <a:t>Google Earth Web</a:t>
            </a:r>
            <a:r>
              <a:rPr lang="tr-TR" sz="1900" dirty="0"/>
              <a:t>. [Online]. Available: </a:t>
            </a:r>
            <a:r>
              <a:rPr lang="tr-TR" sz="1900" dirty="0">
                <a:hlinkClick r:id="rId3"/>
              </a:rPr>
              <a:t>https://earth.google.com/web/@34.29977563,36.68817928,1384.78342427a,853580.17318904d,35y,0h,0t,0r/data=CgRCAggBOgMKATBCAggASg0I____________ARAA</a:t>
            </a:r>
            <a:r>
              <a:rPr lang="tr-TR" sz="1900" dirty="0"/>
              <a:t>. [Accessed: Sep. 17, 2025].</a:t>
            </a:r>
          </a:p>
          <a:p>
            <a:r>
              <a:rPr lang="tr-TR" sz="1900" dirty="0"/>
              <a:t>[3] Google Maps, </a:t>
            </a:r>
            <a:r>
              <a:rPr lang="tr-TR" sz="1900" i="1" dirty="0"/>
              <a:t>Google Maps</a:t>
            </a:r>
            <a:r>
              <a:rPr lang="tr-TR" sz="1900" dirty="0"/>
              <a:t>. [Online]. Available: </a:t>
            </a:r>
            <a:r>
              <a:rPr lang="tr-TR" sz="1900" dirty="0">
                <a:hlinkClick r:id="rId4"/>
              </a:rPr>
              <a:t>https://www.google.com/maps</a:t>
            </a:r>
            <a:r>
              <a:rPr lang="tr-TR" sz="1900" dirty="0"/>
              <a:t>. [Accessed: Sep. 17, 2025].</a:t>
            </a:r>
          </a:p>
          <a:p>
            <a:r>
              <a:rPr lang="tr-TR" sz="1900" dirty="0"/>
              <a:t>[4] Open Infrastructure Map, </a:t>
            </a:r>
            <a:r>
              <a:rPr lang="tr-TR" sz="1900" i="1" dirty="0"/>
              <a:t>OpenInfraMap</a:t>
            </a:r>
            <a:r>
              <a:rPr lang="tr-TR" sz="1900" dirty="0"/>
              <a:t>. [Online]. Available: </a:t>
            </a:r>
            <a:r>
              <a:rPr lang="tr-TR" sz="1900" dirty="0">
                <a:hlinkClick r:id="rId5"/>
              </a:rPr>
              <a:t>https://openinframap.org/#10.04/33.2058/36.2058</a:t>
            </a:r>
            <a:r>
              <a:rPr lang="tr-TR" sz="1900" dirty="0"/>
              <a:t>. [Accessed: Sep. 17, 2025].</a:t>
            </a:r>
          </a:p>
          <a:p>
            <a:r>
              <a:rPr lang="tr-TR" sz="1900" dirty="0"/>
              <a:t>[5] Soilgrids, </a:t>
            </a:r>
            <a:r>
              <a:rPr lang="tr-TR" sz="1900" i="1" dirty="0"/>
              <a:t>Soilgrids REST API - Swagger UI</a:t>
            </a:r>
            <a:r>
              <a:rPr lang="tr-TR" sz="1900" dirty="0"/>
              <a:t>. [Online]. Available: https://soilgrids.org/?utm. [Accessed: Sep. 17, 2025].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0043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342900" y="1465091"/>
            <a:ext cx="1121898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Given task by the University (team supervisor was not defined yet):</a:t>
            </a:r>
          </a:p>
          <a:p>
            <a:endParaRPr lang="it-IT" dirty="0"/>
          </a:p>
          <a:p>
            <a:r>
              <a:rPr lang="it-IT" dirty="0"/>
              <a:t>	1. </a:t>
            </a:r>
            <a:r>
              <a:rPr lang="en-GB" dirty="0"/>
              <a:t>Get into contact with Damaskus University for specific corporation</a:t>
            </a:r>
          </a:p>
          <a:p>
            <a:r>
              <a:rPr lang="en-GB" dirty="0"/>
              <a:t>	2. Research on environmental, operational and legal conditions in Syria</a:t>
            </a:r>
          </a:p>
          <a:p>
            <a:endParaRPr lang="it-IT" dirty="0"/>
          </a:p>
          <a:p>
            <a:r>
              <a:rPr lang="it-IT" dirty="0"/>
              <a:t>Given task by the management team: </a:t>
            </a:r>
          </a:p>
          <a:p>
            <a:endParaRPr lang="it-IT" dirty="0"/>
          </a:p>
          <a:p>
            <a:r>
              <a:rPr lang="it-IT" dirty="0"/>
              <a:t>	3. Find a suitable site for the Optimus Project in Syria, find reasanable values for:</a:t>
            </a:r>
          </a:p>
          <a:p>
            <a:pPr marL="1714500" lvl="3" indent="-342900">
              <a:buFont typeface="+mj-lt"/>
              <a:buAutoNum type="alphaLcPeriod"/>
            </a:pPr>
            <a:r>
              <a:rPr lang="it-IT" sz="1600" dirty="0"/>
              <a:t>Wind Resource Data</a:t>
            </a:r>
          </a:p>
          <a:p>
            <a:pPr marL="1714500" lvl="3" indent="-342900">
              <a:buFont typeface="+mj-lt"/>
              <a:buAutoNum type="alphaLcPeriod"/>
            </a:pPr>
            <a:r>
              <a:rPr lang="it-IT" sz="1600" dirty="0"/>
              <a:t>Grid Connection</a:t>
            </a:r>
          </a:p>
          <a:p>
            <a:pPr marL="1714500" lvl="3" indent="-342900">
              <a:buFont typeface="+mj-lt"/>
              <a:buAutoNum type="alphaLcPeriod"/>
            </a:pPr>
            <a:r>
              <a:rPr lang="it-IT" sz="1600" dirty="0"/>
              <a:t>Infrastructure</a:t>
            </a:r>
          </a:p>
          <a:p>
            <a:pPr marL="1714500" lvl="3" indent="-342900">
              <a:buFont typeface="+mj-lt"/>
              <a:buAutoNum type="alphaLcPeriod"/>
            </a:pPr>
            <a:r>
              <a:rPr lang="it-IT" sz="1600" dirty="0"/>
              <a:t>Topography</a:t>
            </a:r>
          </a:p>
          <a:p>
            <a:pPr marL="1714500" lvl="3" indent="-342900">
              <a:buFont typeface="+mj-lt"/>
              <a:buAutoNum type="alphaLcPeriod"/>
            </a:pPr>
            <a:r>
              <a:rPr lang="it-IT" sz="1600" dirty="0"/>
              <a:t>Soil Conditions</a:t>
            </a:r>
          </a:p>
          <a:p>
            <a:pPr marL="1714500" lvl="3" indent="-342900">
              <a:buFont typeface="+mj-lt"/>
              <a:buAutoNum type="alphaLcPeriod"/>
            </a:pPr>
            <a:r>
              <a:rPr lang="it-IT" sz="1600" dirty="0"/>
              <a:t>Legal Requirements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2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Tasks of the Summer Break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55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77130-E98A-8F30-474D-334FB2EDF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96DF051F-214C-166C-B297-B75B4B453A2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68340D58-D3EE-4CC1-03BE-FE0639CBC719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0838F1CF-D419-AE51-4713-765BB0C7B2B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AE4FC91-EF81-7A3A-1253-4F1D2F341544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FDD6E80-676C-9E49-2925-A24026161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828476-02A7-9073-AF99-6F4D67295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Our approach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934F50-734F-BC99-FFFB-847760D6E587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A4BDA-A92E-2F99-96FC-7C22C5E7E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7670" y="1208283"/>
            <a:ext cx="4932479" cy="53371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 dirty="0"/>
              <a:t>I. Self-study on the topic and the country of Syria</a:t>
            </a:r>
          </a:p>
          <a:p>
            <a:pPr marL="0" indent="0" algn="ctr">
              <a:buNone/>
            </a:pPr>
            <a:endParaRPr lang="en-GB" sz="600" dirty="0"/>
          </a:p>
          <a:p>
            <a:pPr marL="0" indent="0">
              <a:buNone/>
            </a:pPr>
            <a:r>
              <a:rPr lang="en-GB" sz="1800" dirty="0"/>
              <a:t>II. Initial m</a:t>
            </a:r>
            <a:r>
              <a:rPr lang="tr-TR" sz="1800" dirty="0"/>
              <a:t>eeting with </a:t>
            </a:r>
            <a:r>
              <a:rPr lang="en-GB" sz="1800" dirty="0"/>
              <a:t>Mrs</a:t>
            </a:r>
            <a:r>
              <a:rPr lang="tr-TR" sz="1800" dirty="0"/>
              <a:t>. Blohm</a:t>
            </a:r>
            <a:endParaRPr lang="en-GB" sz="1800" dirty="0"/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300" dirty="0"/>
              <a:t>G</a:t>
            </a:r>
            <a:r>
              <a:rPr lang="tr-TR" sz="1300" dirty="0"/>
              <a:t>etting a sight about how to choose a location.</a:t>
            </a:r>
            <a:endParaRPr lang="en-GB" sz="1300" dirty="0"/>
          </a:p>
          <a:p>
            <a:pPr marL="457200" lvl="1" indent="0" algn="ctr">
              <a:buNone/>
            </a:pPr>
            <a:endParaRPr lang="en-GB" sz="600" dirty="0"/>
          </a:p>
          <a:p>
            <a:pPr marL="0" indent="0">
              <a:buNone/>
            </a:pPr>
            <a:r>
              <a:rPr lang="en-GB" sz="1800" dirty="0"/>
              <a:t>III. </a:t>
            </a:r>
            <a:r>
              <a:rPr lang="tr-TR" sz="1800" dirty="0"/>
              <a:t>Searching </a:t>
            </a:r>
            <a:r>
              <a:rPr lang="en-GB" sz="1800" dirty="0"/>
              <a:t>for </a:t>
            </a:r>
            <a:r>
              <a:rPr lang="tr-TR" sz="1800" dirty="0"/>
              <a:t>possible </a:t>
            </a:r>
            <a:r>
              <a:rPr lang="en-GB" sz="1800" dirty="0"/>
              <a:t>areas, considering…</a:t>
            </a:r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300" dirty="0"/>
              <a:t>W</a:t>
            </a:r>
            <a:r>
              <a:rPr lang="en-US" sz="1300" dirty="0" err="1"/>
              <a:t>ind</a:t>
            </a:r>
            <a:r>
              <a:rPr lang="en-US" sz="1300" dirty="0"/>
              <a:t> </a:t>
            </a:r>
            <a:r>
              <a:rPr lang="tr-TR" sz="1300" dirty="0"/>
              <a:t>r</a:t>
            </a:r>
            <a:r>
              <a:rPr lang="en-US" sz="1300" dirty="0" err="1"/>
              <a:t>esource</a:t>
            </a:r>
            <a:r>
              <a:rPr lang="en-US" sz="1300" dirty="0"/>
              <a:t> </a:t>
            </a:r>
            <a:r>
              <a:rPr lang="tr-TR" sz="1300" dirty="0"/>
              <a:t>a</a:t>
            </a:r>
            <a:r>
              <a:rPr lang="en-US" sz="1300" dirty="0" err="1"/>
              <a:t>vailability</a:t>
            </a:r>
            <a:r>
              <a:rPr lang="en-US" sz="1300" dirty="0"/>
              <a:t> (</a:t>
            </a:r>
            <a:r>
              <a:rPr lang="en-US" sz="1300" dirty="0" err="1"/>
              <a:t>WindAtlas</a:t>
            </a:r>
            <a:r>
              <a:rPr lang="en-US" sz="1300" dirty="0"/>
              <a:t>)</a:t>
            </a:r>
            <a:r>
              <a:rPr lang="tr-TR" sz="1300" dirty="0"/>
              <a:t>,</a:t>
            </a:r>
            <a:r>
              <a:rPr lang="en-US" sz="1300" dirty="0"/>
              <a:t> </a:t>
            </a:r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300" dirty="0"/>
              <a:t>G</a:t>
            </a:r>
            <a:r>
              <a:rPr lang="en-US" sz="1300" dirty="0"/>
              <a:t>rid </a:t>
            </a:r>
            <a:r>
              <a:rPr lang="tr-TR" sz="1300" dirty="0"/>
              <a:t>c</a:t>
            </a:r>
            <a:r>
              <a:rPr lang="en-US" sz="1300" dirty="0" err="1"/>
              <a:t>onnection</a:t>
            </a:r>
            <a:r>
              <a:rPr lang="en-US" sz="1300" dirty="0"/>
              <a:t> (</a:t>
            </a:r>
            <a:r>
              <a:rPr lang="en-US" sz="1300" dirty="0" err="1"/>
              <a:t>InfrastructureMap</a:t>
            </a:r>
            <a:r>
              <a:rPr lang="en-US" sz="1300" dirty="0"/>
              <a:t>)</a:t>
            </a:r>
            <a:r>
              <a:rPr lang="tr-TR" sz="1300" dirty="0"/>
              <a:t>, </a:t>
            </a:r>
            <a:endParaRPr lang="en-GB" sz="1300" dirty="0"/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300" dirty="0"/>
              <a:t>L</a:t>
            </a:r>
            <a:r>
              <a:rPr lang="en-US" sz="1300" dirty="0"/>
              <a:t>and use and terrain (</a:t>
            </a:r>
            <a:r>
              <a:rPr lang="en-US" sz="1300" dirty="0" err="1"/>
              <a:t>Maps+GoogleEarth</a:t>
            </a:r>
            <a:r>
              <a:rPr lang="en-US" sz="1300" dirty="0"/>
              <a:t>)</a:t>
            </a:r>
            <a:r>
              <a:rPr lang="tr-TR" sz="1300" dirty="0"/>
              <a:t>, </a:t>
            </a:r>
            <a:endParaRPr lang="en-GB" sz="1300" dirty="0"/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300" dirty="0"/>
              <a:t>T</a:t>
            </a:r>
            <a:r>
              <a:rPr lang="en-US" sz="1300" dirty="0" err="1"/>
              <a:t>ransportation</a:t>
            </a:r>
            <a:r>
              <a:rPr lang="en-US" sz="1300" dirty="0"/>
              <a:t> (Maps)</a:t>
            </a:r>
            <a:r>
              <a:rPr lang="tr-TR" sz="1300" dirty="0"/>
              <a:t>, </a:t>
            </a:r>
            <a:endParaRPr lang="en-GB" sz="1300" dirty="0"/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300" dirty="0"/>
              <a:t>G</a:t>
            </a:r>
            <a:r>
              <a:rPr lang="en-US" sz="1300" dirty="0" err="1"/>
              <a:t>eneral</a:t>
            </a:r>
            <a:r>
              <a:rPr lang="en-US" sz="1300" dirty="0"/>
              <a:t> infrastructure (Maps)</a:t>
            </a:r>
            <a:r>
              <a:rPr lang="tr-TR" sz="1300" dirty="0"/>
              <a:t>, </a:t>
            </a:r>
            <a:endParaRPr lang="en-GB" sz="1300" dirty="0"/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GB" sz="1300" dirty="0"/>
              <a:t>L</a:t>
            </a:r>
            <a:r>
              <a:rPr lang="en-US" sz="1300" dirty="0"/>
              <a:t>egal requirements</a:t>
            </a:r>
            <a:r>
              <a:rPr lang="tr-TR" sz="1300" dirty="0"/>
              <a:t>, </a:t>
            </a:r>
            <a:endParaRPr lang="en-GB" sz="1300" dirty="0"/>
          </a:p>
          <a:p>
            <a:pPr lvl="2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tr-TR" sz="1300" dirty="0"/>
              <a:t>E</a:t>
            </a:r>
            <a:r>
              <a:rPr lang="en-US" sz="1300" dirty="0" err="1"/>
              <a:t>nvironmental</a:t>
            </a:r>
            <a:r>
              <a:rPr lang="en-US" sz="1300" dirty="0"/>
              <a:t> impact</a:t>
            </a:r>
            <a:r>
              <a:rPr lang="tr-TR" sz="1300" dirty="0"/>
              <a:t>.</a:t>
            </a:r>
          </a:p>
          <a:p>
            <a:pPr marL="0" indent="0" algn="ctr">
              <a:buNone/>
            </a:pPr>
            <a:endParaRPr lang="tr-TR" sz="600" dirty="0"/>
          </a:p>
          <a:p>
            <a:pPr marL="0" indent="0">
              <a:buNone/>
            </a:pPr>
            <a:r>
              <a:rPr lang="en-GB" sz="1800" dirty="0"/>
              <a:t>IV. </a:t>
            </a:r>
            <a:r>
              <a:rPr lang="tr-TR" sz="1800" dirty="0"/>
              <a:t>Compari</a:t>
            </a:r>
            <a:r>
              <a:rPr lang="en-GB" sz="1800" dirty="0"/>
              <a:t>son of suitable areas</a:t>
            </a:r>
          </a:p>
          <a:p>
            <a:pPr lvl="2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GB" sz="1300" dirty="0"/>
              <a:t>Pros/Cons List for comparison</a:t>
            </a:r>
          </a:p>
          <a:p>
            <a:pPr lvl="2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GB" sz="1300" dirty="0"/>
              <a:t>Final decision on one area</a:t>
            </a:r>
          </a:p>
          <a:p>
            <a:pPr marL="3657600" lvl="8" indent="0">
              <a:lnSpc>
                <a:spcPct val="110000"/>
              </a:lnSpc>
              <a:buNone/>
            </a:pPr>
            <a:endParaRPr lang="en-GB" sz="600" dirty="0"/>
          </a:p>
          <a:p>
            <a:pPr marL="0" indent="0">
              <a:buNone/>
            </a:pPr>
            <a:r>
              <a:rPr lang="en-GB" sz="1800" dirty="0"/>
              <a:t>V. </a:t>
            </a:r>
            <a:r>
              <a:rPr lang="tr-TR" sz="1800" dirty="0"/>
              <a:t>Finding a suitable</a:t>
            </a:r>
            <a:r>
              <a:rPr lang="en-GB" sz="1800" dirty="0"/>
              <a:t>/available</a:t>
            </a:r>
            <a:r>
              <a:rPr lang="tr-TR" sz="1800" dirty="0"/>
              <a:t> </a:t>
            </a:r>
            <a:r>
              <a:rPr lang="en-GB" sz="1800" dirty="0"/>
              <a:t>site</a:t>
            </a:r>
            <a:r>
              <a:rPr lang="tr-TR" sz="1800" dirty="0"/>
              <a:t> </a:t>
            </a:r>
            <a:r>
              <a:rPr lang="en-GB" sz="1800" dirty="0"/>
              <a:t>in the area</a:t>
            </a:r>
          </a:p>
          <a:p>
            <a:pPr marL="0" indent="0" algn="ctr">
              <a:buNone/>
            </a:pPr>
            <a:endParaRPr lang="tr-TR" sz="600" dirty="0"/>
          </a:p>
          <a:p>
            <a:pPr marL="0" indent="0">
              <a:buNone/>
            </a:pPr>
            <a:r>
              <a:rPr lang="en-GB" sz="1800" dirty="0"/>
              <a:t>VI. </a:t>
            </a:r>
            <a:r>
              <a:rPr lang="tr-TR" sz="1800" dirty="0"/>
              <a:t>Confirmation meeting with </a:t>
            </a:r>
            <a:r>
              <a:rPr lang="en-GB" sz="1800" dirty="0"/>
              <a:t>Mrs</a:t>
            </a:r>
            <a:r>
              <a:rPr lang="tr-TR" sz="1800" dirty="0"/>
              <a:t>. Blohm</a:t>
            </a:r>
          </a:p>
        </p:txBody>
      </p:sp>
    </p:spTree>
    <p:extLst>
      <p:ext uri="{BB962C8B-B14F-4D97-AF65-F5344CB8AC3E}">
        <p14:creationId xmlns:p14="http://schemas.microsoft.com/office/powerpoint/2010/main" val="4292051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717D0C-AC5D-123B-83C0-489E4E4B2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E7A60376-E779-A054-BA43-2E3D9F2C23B0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4964C24-9169-5B3A-C472-44CFF2DCF50E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06BB347E-7172-9776-24D7-A7E29638802E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30FF43-01F1-A6A0-2122-AC17FEDB6858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4666F20-BF90-F4CF-A903-D925A296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4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4107AF-5E2B-3604-D013-AEF9074D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Sharing of Work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5D4863-6BE3-05C3-A239-BA76EF3DAB50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760C12-F24C-0C25-18B0-879A8A3446A0}"/>
              </a:ext>
            </a:extLst>
          </p:cNvPr>
          <p:cNvSpPr txBox="1"/>
          <p:nvPr/>
        </p:nvSpPr>
        <p:spPr>
          <a:xfrm>
            <a:off x="716280" y="1905000"/>
            <a:ext cx="370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Luis Urhahn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Leading the team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Organising the Meetings and communications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Preparation of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Giving inputs to the site selection</a:t>
            </a:r>
          </a:p>
          <a:p>
            <a:endParaRPr lang="tr-T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0D0204-03B6-C9F5-C5D9-53EA6EDEC334}"/>
              </a:ext>
            </a:extLst>
          </p:cNvPr>
          <p:cNvSpPr txBox="1"/>
          <p:nvPr/>
        </p:nvSpPr>
        <p:spPr>
          <a:xfrm>
            <a:off x="5708468" y="3797826"/>
            <a:ext cx="3068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Sohail Mansuri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Giving inputs to the site selection</a:t>
            </a:r>
          </a:p>
          <a:p>
            <a:endParaRPr lang="tr-T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1D202A-C744-54BA-85ED-76909D498C82}"/>
              </a:ext>
            </a:extLst>
          </p:cNvPr>
          <p:cNvSpPr txBox="1"/>
          <p:nvPr/>
        </p:nvSpPr>
        <p:spPr>
          <a:xfrm>
            <a:off x="716280" y="3873638"/>
            <a:ext cx="3840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Ceren Cetin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Giving inputs to the site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Preparing the presentation </a:t>
            </a:r>
          </a:p>
          <a:p>
            <a:endParaRPr lang="tr-T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86E8F1-AEF5-EEE9-257E-69CE0256DA6A}"/>
              </a:ext>
            </a:extLst>
          </p:cNvPr>
          <p:cNvSpPr txBox="1"/>
          <p:nvPr/>
        </p:nvSpPr>
        <p:spPr>
          <a:xfrm>
            <a:off x="5708468" y="2118749"/>
            <a:ext cx="3924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Ahmed Sallam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No input, attended some meetings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05548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50D0E-520A-C85D-3C72-C94C8E8F4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1DA76BF-5801-729B-626A-AB9A3B6E156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3E7456B5-AE0D-606A-3073-62844B068B7E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0D876AF8-EC02-F2DF-DFE1-E0AA506A5E61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2A9619B-4F7A-C10A-D744-074EC770AC47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A22469-BEC4-C2BC-7B11-6372FD187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5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666996-10AF-5D08-1F81-D6BF7A8D8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Considered Areas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C07844-48CF-436B-A61E-199CBE89F16D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837CBC6-0323-D2BC-6C0C-13E0F9038F04}"/>
              </a:ext>
            </a:extLst>
          </p:cNvPr>
          <p:cNvSpPr/>
          <p:nvPr/>
        </p:nvSpPr>
        <p:spPr>
          <a:xfrm>
            <a:off x="3599543" y="2914579"/>
            <a:ext cx="445105" cy="328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44628B-FEAF-E2F1-121E-3770B7351942}"/>
              </a:ext>
            </a:extLst>
          </p:cNvPr>
          <p:cNvSpPr/>
          <p:nvPr/>
        </p:nvSpPr>
        <p:spPr>
          <a:xfrm>
            <a:off x="4134152" y="3715962"/>
            <a:ext cx="445105" cy="3289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B65D7-BC26-D483-6F76-56D3619C1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418" y="1258106"/>
            <a:ext cx="6386983" cy="521333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548F32D-5A49-9DA8-EF9D-34B338982C70}"/>
              </a:ext>
            </a:extLst>
          </p:cNvPr>
          <p:cNvGrpSpPr/>
          <p:nvPr/>
        </p:nvGrpSpPr>
        <p:grpSpPr>
          <a:xfrm>
            <a:off x="4804504" y="5276295"/>
            <a:ext cx="6851809" cy="513656"/>
            <a:chOff x="4804504" y="5276295"/>
            <a:chExt cx="6851809" cy="51365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FEB35D-9674-AACE-002D-39D4794EC7EE}"/>
                </a:ext>
              </a:extLst>
            </p:cNvPr>
            <p:cNvSpPr/>
            <p:nvPr/>
          </p:nvSpPr>
          <p:spPr>
            <a:xfrm>
              <a:off x="4804504" y="5276295"/>
              <a:ext cx="445105" cy="32899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C170CF-1DD8-7DAD-4197-572639ACE897}"/>
                </a:ext>
              </a:extLst>
            </p:cNvPr>
            <p:cNvSpPr txBox="1"/>
            <p:nvPr/>
          </p:nvSpPr>
          <p:spPr>
            <a:xfrm>
              <a:off x="9532543" y="5420619"/>
              <a:ext cx="212377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Area of Barek</a:t>
              </a:r>
              <a:endParaRPr lang="en-DE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D638F2-EDF0-28C9-FF0A-BA3B1B9E70FF}"/>
              </a:ext>
            </a:extLst>
          </p:cNvPr>
          <p:cNvGrpSpPr/>
          <p:nvPr/>
        </p:nvGrpSpPr>
        <p:grpSpPr>
          <a:xfrm>
            <a:off x="1011115" y="1872080"/>
            <a:ext cx="3401040" cy="1043429"/>
            <a:chOff x="1011115" y="1872080"/>
            <a:chExt cx="3401040" cy="104342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41CEFF2-F3AA-759C-C7C1-A1FF4860B05C}"/>
                </a:ext>
              </a:extLst>
            </p:cNvPr>
            <p:cNvSpPr/>
            <p:nvPr/>
          </p:nvSpPr>
          <p:spPr>
            <a:xfrm>
              <a:off x="3967050" y="2586519"/>
              <a:ext cx="445105" cy="32899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0AFAE1-F926-5B92-07DF-F20B44131C2E}"/>
                </a:ext>
              </a:extLst>
            </p:cNvPr>
            <p:cNvSpPr txBox="1"/>
            <p:nvPr/>
          </p:nvSpPr>
          <p:spPr>
            <a:xfrm>
              <a:off x="1011115" y="1872080"/>
              <a:ext cx="164416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Area of </a:t>
              </a:r>
              <a:r>
                <a:rPr lang="en-GB" dirty="0" err="1"/>
                <a:t>Maryamayn</a:t>
              </a:r>
              <a:endParaRPr lang="en-DE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79A9CAE-BF54-B2BA-06BA-096731EDF62A}"/>
              </a:ext>
            </a:extLst>
          </p:cNvPr>
          <p:cNvGrpSpPr/>
          <p:nvPr/>
        </p:nvGrpSpPr>
        <p:grpSpPr>
          <a:xfrm>
            <a:off x="6854789" y="3243569"/>
            <a:ext cx="4734971" cy="369332"/>
            <a:chOff x="6854789" y="3243569"/>
            <a:chExt cx="4734971" cy="36933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1054366-AC47-68FD-753B-B28EE871E1A8}"/>
                </a:ext>
              </a:extLst>
            </p:cNvPr>
            <p:cNvSpPr/>
            <p:nvPr/>
          </p:nvSpPr>
          <p:spPr>
            <a:xfrm>
              <a:off x="6854789" y="3264505"/>
              <a:ext cx="445105" cy="32899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4C3B45-032B-4093-8D1B-E25A864B3A3B}"/>
                </a:ext>
              </a:extLst>
            </p:cNvPr>
            <p:cNvSpPr txBox="1"/>
            <p:nvPr/>
          </p:nvSpPr>
          <p:spPr>
            <a:xfrm>
              <a:off x="9465990" y="3243569"/>
              <a:ext cx="212377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Area of Ash Sholah</a:t>
              </a:r>
              <a:endParaRPr lang="en-DE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D28991-B995-419B-823F-B3E7E7FBDB00}"/>
              </a:ext>
            </a:extLst>
          </p:cNvPr>
          <p:cNvGrpSpPr/>
          <p:nvPr/>
        </p:nvGrpSpPr>
        <p:grpSpPr>
          <a:xfrm>
            <a:off x="1011114" y="5605285"/>
            <a:ext cx="3993895" cy="646331"/>
            <a:chOff x="1011114" y="5605285"/>
            <a:chExt cx="3993895" cy="64633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F58F2A6-FA2E-388E-F8E0-C9661EAD63D8}"/>
                </a:ext>
              </a:extLst>
            </p:cNvPr>
            <p:cNvSpPr/>
            <p:nvPr/>
          </p:nvSpPr>
          <p:spPr>
            <a:xfrm>
              <a:off x="4559904" y="5759781"/>
              <a:ext cx="445105" cy="32899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436054-25C5-8F8B-FD77-0CA26E2E7295}"/>
                </a:ext>
              </a:extLst>
            </p:cNvPr>
            <p:cNvSpPr txBox="1"/>
            <p:nvPr/>
          </p:nvSpPr>
          <p:spPr>
            <a:xfrm>
              <a:off x="1011114" y="5605285"/>
              <a:ext cx="1644162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Area of </a:t>
              </a:r>
            </a:p>
            <a:p>
              <a:pPr algn="ctr"/>
              <a:r>
                <a:rPr lang="en-GB" dirty="0"/>
                <a:t>As Suwayda</a:t>
              </a:r>
              <a:endParaRPr lang="en-DE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1E87FC1-0237-C4C4-5E3F-0B2153BEC0F6}"/>
              </a:ext>
            </a:extLst>
          </p:cNvPr>
          <p:cNvGrpSpPr/>
          <p:nvPr/>
        </p:nvGrpSpPr>
        <p:grpSpPr>
          <a:xfrm>
            <a:off x="1011115" y="3679994"/>
            <a:ext cx="3548789" cy="369447"/>
            <a:chOff x="1011115" y="3679994"/>
            <a:chExt cx="3548789" cy="36944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8B797B-8C38-F119-313D-AFCAE716657F}"/>
                </a:ext>
              </a:extLst>
            </p:cNvPr>
            <p:cNvSpPr txBox="1"/>
            <p:nvPr/>
          </p:nvSpPr>
          <p:spPr>
            <a:xfrm>
              <a:off x="1011115" y="3680109"/>
              <a:ext cx="1644161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Area of Homs</a:t>
              </a:r>
              <a:endParaRPr lang="en-DE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A10277-A89D-B920-FD11-4B7516EAB551}"/>
                </a:ext>
              </a:extLst>
            </p:cNvPr>
            <p:cNvSpPr/>
            <p:nvPr/>
          </p:nvSpPr>
          <p:spPr>
            <a:xfrm>
              <a:off x="4114799" y="3679994"/>
              <a:ext cx="445105" cy="32899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725AAA2-34FB-84C2-7390-F45789558503}"/>
              </a:ext>
            </a:extLst>
          </p:cNvPr>
          <p:cNvGrpSpPr/>
          <p:nvPr/>
        </p:nvGrpSpPr>
        <p:grpSpPr>
          <a:xfrm>
            <a:off x="1011115" y="2892527"/>
            <a:ext cx="3156104" cy="387010"/>
            <a:chOff x="1011115" y="2892527"/>
            <a:chExt cx="3156104" cy="3870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78CEF0-02F2-5773-E8A1-78D4E2BC0DC8}"/>
                </a:ext>
              </a:extLst>
            </p:cNvPr>
            <p:cNvSpPr txBox="1"/>
            <p:nvPr/>
          </p:nvSpPr>
          <p:spPr>
            <a:xfrm>
              <a:off x="1011115" y="2892527"/>
              <a:ext cx="1644161" cy="36933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Area of Latakia</a:t>
              </a:r>
              <a:endParaRPr lang="en-DE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ED80FEB-0F13-83AA-7189-F125397E12CD}"/>
                </a:ext>
              </a:extLst>
            </p:cNvPr>
            <p:cNvSpPr/>
            <p:nvPr/>
          </p:nvSpPr>
          <p:spPr>
            <a:xfrm>
              <a:off x="3722114" y="2950547"/>
              <a:ext cx="445105" cy="32899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4C92DCB-F60A-BA0F-B5F3-88EE915F5D59}"/>
              </a:ext>
            </a:extLst>
          </p:cNvPr>
          <p:cNvSpPr txBox="1"/>
          <p:nvPr/>
        </p:nvSpPr>
        <p:spPr>
          <a:xfrm>
            <a:off x="9287401" y="6224072"/>
            <a:ext cx="2751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Figure 1: Overview of Syria [3]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98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A9042-98EF-32A6-1A61-57EF401CB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DAE8FB58-C93B-1C41-2791-ADD16EEC3CAB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E86EF0E4-45F3-954D-9CF8-D2BCF6722413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E17C3562-BBAE-6DB1-7495-DA4330B75EC9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66475AA-51FA-3071-D0BA-FD65B3BBB648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A12BCD3-0366-07F8-E8F5-2DB059B21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B8A090-5AAB-38F8-80B9-0C9849846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25639" cy="712728"/>
          </a:xfrm>
        </p:spPr>
        <p:txBody>
          <a:bodyPr>
            <a:normAutofit fontScale="90000"/>
          </a:bodyPr>
          <a:lstStyle/>
          <a:p>
            <a:r>
              <a:rPr lang="de-DE" dirty="0"/>
              <a:t>Considered Sites – Around Homs District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8127F2-6BF6-3203-9ABF-B5EBB4D612BC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6E37137-59C7-32AB-56AF-12246484E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932" y="1254131"/>
            <a:ext cx="6567955" cy="522128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16EE82E-C5DB-7CE8-F040-C815BD0080D7}"/>
              </a:ext>
            </a:extLst>
          </p:cNvPr>
          <p:cNvSpPr/>
          <p:nvPr/>
        </p:nvSpPr>
        <p:spPr>
          <a:xfrm>
            <a:off x="3780971" y="2242039"/>
            <a:ext cx="3979426" cy="35917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485030-5DB6-068A-E17C-8DE3510C6E0A}"/>
              </a:ext>
            </a:extLst>
          </p:cNvPr>
          <p:cNvGrpSpPr/>
          <p:nvPr/>
        </p:nvGrpSpPr>
        <p:grpSpPr>
          <a:xfrm>
            <a:off x="5431740" y="3692216"/>
            <a:ext cx="6193189" cy="953533"/>
            <a:chOff x="5431740" y="3692216"/>
            <a:chExt cx="6193189" cy="95353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537C18-9DE5-EBC1-6436-06BB32F4C876}"/>
                </a:ext>
              </a:extLst>
            </p:cNvPr>
            <p:cNvSpPr/>
            <p:nvPr/>
          </p:nvSpPr>
          <p:spPr>
            <a:xfrm>
              <a:off x="5431740" y="4316759"/>
              <a:ext cx="445105" cy="32899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8360BE-8ADF-13B5-7557-AD9F4D42F5A4}"/>
                </a:ext>
              </a:extLst>
            </p:cNvPr>
            <p:cNvSpPr txBox="1"/>
            <p:nvPr/>
          </p:nvSpPr>
          <p:spPr>
            <a:xfrm>
              <a:off x="9501159" y="3692216"/>
              <a:ext cx="212377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Site: Tareen</a:t>
              </a:r>
              <a:endParaRPr lang="en-DE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7BD1064-BA72-4B44-FF31-BEA35CDD62DD}"/>
              </a:ext>
            </a:extLst>
          </p:cNvPr>
          <p:cNvGrpSpPr/>
          <p:nvPr/>
        </p:nvGrpSpPr>
        <p:grpSpPr>
          <a:xfrm>
            <a:off x="5121405" y="5234845"/>
            <a:ext cx="6503524" cy="369332"/>
            <a:chOff x="5121405" y="5234845"/>
            <a:chExt cx="6503524" cy="36933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14DF14F-78B9-BDE2-44EB-79A0E395685F}"/>
                </a:ext>
              </a:extLst>
            </p:cNvPr>
            <p:cNvSpPr/>
            <p:nvPr/>
          </p:nvSpPr>
          <p:spPr>
            <a:xfrm>
              <a:off x="5121405" y="5250765"/>
              <a:ext cx="445105" cy="32899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788F59-731B-81F4-194D-A175D56DCFC7}"/>
                </a:ext>
              </a:extLst>
            </p:cNvPr>
            <p:cNvSpPr txBox="1"/>
            <p:nvPr/>
          </p:nvSpPr>
          <p:spPr>
            <a:xfrm>
              <a:off x="9501159" y="5234845"/>
              <a:ext cx="2123770" cy="3693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Site: Um </a:t>
              </a:r>
              <a:r>
                <a:rPr lang="en-GB" dirty="0" err="1"/>
                <a:t>Aledam</a:t>
              </a:r>
              <a:endParaRPr lang="en-DE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8C3934-2DE0-5D57-16D0-816158114C46}"/>
              </a:ext>
            </a:extLst>
          </p:cNvPr>
          <p:cNvGrpSpPr/>
          <p:nvPr/>
        </p:nvGrpSpPr>
        <p:grpSpPr>
          <a:xfrm>
            <a:off x="567071" y="3965588"/>
            <a:ext cx="5069310" cy="503559"/>
            <a:chOff x="567071" y="3965588"/>
            <a:chExt cx="5069310" cy="50355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BE9AE9-171B-32E4-28D0-E1F91D84406F}"/>
                </a:ext>
              </a:extLst>
            </p:cNvPr>
            <p:cNvSpPr/>
            <p:nvPr/>
          </p:nvSpPr>
          <p:spPr>
            <a:xfrm>
              <a:off x="5191276" y="4140157"/>
              <a:ext cx="445105" cy="32899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66E417-7409-B09F-00C0-65892693D562}"/>
                </a:ext>
              </a:extLst>
            </p:cNvPr>
            <p:cNvSpPr txBox="1"/>
            <p:nvPr/>
          </p:nvSpPr>
          <p:spPr>
            <a:xfrm>
              <a:off x="567071" y="3965588"/>
              <a:ext cx="212377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Site: </a:t>
              </a:r>
              <a:r>
                <a:rPr lang="en-GB" dirty="0" err="1"/>
                <a:t>Tbisah</a:t>
              </a:r>
              <a:endParaRPr lang="en-DE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ADAC620-2E16-B224-E892-D486D6B62347}"/>
              </a:ext>
            </a:extLst>
          </p:cNvPr>
          <p:cNvGrpSpPr/>
          <p:nvPr/>
        </p:nvGrpSpPr>
        <p:grpSpPr>
          <a:xfrm>
            <a:off x="567071" y="4268046"/>
            <a:ext cx="4764511" cy="691417"/>
            <a:chOff x="567071" y="4268046"/>
            <a:chExt cx="4764511" cy="69141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E871DF0-A05E-9B32-58B1-BE26C24E189C}"/>
                </a:ext>
              </a:extLst>
            </p:cNvPr>
            <p:cNvSpPr/>
            <p:nvPr/>
          </p:nvSpPr>
          <p:spPr>
            <a:xfrm>
              <a:off x="4886477" y="4268046"/>
              <a:ext cx="445105" cy="32899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7C97A6-C323-1A88-A40B-450C8240B3D0}"/>
                </a:ext>
              </a:extLst>
            </p:cNvPr>
            <p:cNvSpPr txBox="1"/>
            <p:nvPr/>
          </p:nvSpPr>
          <p:spPr>
            <a:xfrm>
              <a:off x="567071" y="4590131"/>
              <a:ext cx="212377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Site: </a:t>
              </a:r>
              <a:r>
                <a:rPr lang="en-GB" dirty="0" err="1"/>
                <a:t>Sufr</a:t>
              </a:r>
              <a:endParaRPr lang="en-DE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3430F6-A4BF-C1C6-C057-0C91A5D6E0DA}"/>
              </a:ext>
            </a:extLst>
          </p:cNvPr>
          <p:cNvGrpSpPr/>
          <p:nvPr/>
        </p:nvGrpSpPr>
        <p:grpSpPr>
          <a:xfrm>
            <a:off x="567071" y="4749436"/>
            <a:ext cx="5069311" cy="834570"/>
            <a:chOff x="567071" y="4749436"/>
            <a:chExt cx="5069311" cy="83457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0F3B40-BBB6-727F-6AA3-4B45F5E78AA3}"/>
                </a:ext>
              </a:extLst>
            </p:cNvPr>
            <p:cNvSpPr/>
            <p:nvPr/>
          </p:nvSpPr>
          <p:spPr>
            <a:xfrm>
              <a:off x="5191277" y="4749436"/>
              <a:ext cx="445105" cy="32899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BF5A55-9967-2606-112A-3EF3E2DD1811}"/>
                </a:ext>
              </a:extLst>
            </p:cNvPr>
            <p:cNvSpPr txBox="1"/>
            <p:nvPr/>
          </p:nvSpPr>
          <p:spPr>
            <a:xfrm>
              <a:off x="567071" y="5214674"/>
              <a:ext cx="212377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Site: </a:t>
              </a:r>
              <a:r>
                <a:rPr lang="en-GB" dirty="0" err="1"/>
                <a:t>Balqasah</a:t>
              </a:r>
              <a:endParaRPr lang="en-DE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D30C11B-653D-41D1-4479-0D47682934B1}"/>
              </a:ext>
            </a:extLst>
          </p:cNvPr>
          <p:cNvSpPr txBox="1"/>
          <p:nvPr/>
        </p:nvSpPr>
        <p:spPr>
          <a:xfrm>
            <a:off x="9377887" y="6229198"/>
            <a:ext cx="2751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Figure 2: Overview of the Homs District [3]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09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CE7A7-D427-FF5F-73F7-9CF9EC4D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E2ADD3B3-294E-60EB-DDA2-7AD70707731E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F0378F1E-B99A-940F-5C7F-2EF85BCBA0FE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94B7D29B-F45A-7C5B-F44D-A069556641E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C3198A6-720D-1EA8-B070-78DCE7E8D69F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AC17DA6-505E-228B-A75F-9DDA585A7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7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D3BA90-E334-C5AF-4FF8-E3A3446EC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25639" cy="712728"/>
          </a:xfrm>
        </p:spPr>
        <p:txBody>
          <a:bodyPr>
            <a:normAutofit/>
          </a:bodyPr>
          <a:lstStyle/>
          <a:p>
            <a:r>
              <a:rPr lang="de-DE" dirty="0"/>
              <a:t>Characterisitcs of the Site – Um Aledam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22AF23-2093-B0E3-A256-858A7418FC03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FDBF3-A3FF-9E45-DAAE-17F4828E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794"/>
            <a:ext cx="10515600" cy="53371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1800" dirty="0"/>
          </a:p>
          <a:p>
            <a:pPr marL="0" indent="0" algn="ctr">
              <a:buNone/>
            </a:pPr>
            <a:endParaRPr lang="tr-TR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47C29C-4FF2-200F-237B-F278D674991B}"/>
              </a:ext>
            </a:extLst>
          </p:cNvPr>
          <p:cNvSpPr txBox="1">
            <a:spLocks/>
          </p:cNvSpPr>
          <p:nvPr/>
        </p:nvSpPr>
        <p:spPr>
          <a:xfrm>
            <a:off x="484417" y="1440489"/>
            <a:ext cx="5611583" cy="4878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 Located on the countryside of Homs District</a:t>
            </a:r>
            <a:endParaRPr lang="tr-TR" sz="2000" dirty="0"/>
          </a:p>
          <a:p>
            <a:pPr marL="0" indent="0">
              <a:buNone/>
            </a:pPr>
            <a:endParaRPr lang="en-US" sz="900" dirty="0"/>
          </a:p>
          <a:p>
            <a:r>
              <a:rPr lang="en-US" sz="2000" dirty="0"/>
              <a:t>Located on the east side of the mountain range</a:t>
            </a:r>
            <a:endParaRPr lang="tr-TR" sz="2000" dirty="0"/>
          </a:p>
          <a:p>
            <a:pPr marL="0" indent="0">
              <a:buNone/>
            </a:pPr>
            <a:endParaRPr lang="tr-TR" sz="900" dirty="0"/>
          </a:p>
          <a:p>
            <a:r>
              <a:rPr lang="en-US" sz="2000" dirty="0"/>
              <a:t> Close access to the main road M1 (highway)</a:t>
            </a:r>
          </a:p>
          <a:p>
            <a:endParaRPr lang="tr-TR" sz="900" dirty="0"/>
          </a:p>
          <a:p>
            <a:r>
              <a:rPr lang="en-US" sz="2000" dirty="0"/>
              <a:t>Free area, no farmland or private land (</a:t>
            </a:r>
            <a:r>
              <a:rPr lang="en-US" sz="2000" b="1" dirty="0"/>
              <a:t>assumption</a:t>
            </a:r>
            <a:r>
              <a:rPr lang="en-US" sz="2000" dirty="0"/>
              <a:t>) </a:t>
            </a:r>
          </a:p>
          <a:p>
            <a:endParaRPr lang="tr-TR" sz="900" dirty="0"/>
          </a:p>
          <a:p>
            <a:r>
              <a:rPr lang="en-DE" altLang="en-DE" sz="2000" dirty="0">
                <a:latin typeface="Arial" panose="020B0604020202020204" pitchFamily="34" charset="0"/>
              </a:rPr>
              <a:t>Sufficient distance from surrounding buildings (main wind direction)</a:t>
            </a:r>
          </a:p>
          <a:p>
            <a:pPr marL="0" indent="0">
              <a:buNone/>
            </a:pPr>
            <a:endParaRPr lang="tr-TR" sz="900" dirty="0"/>
          </a:p>
          <a:p>
            <a:r>
              <a:rPr lang="en-US" sz="2000" dirty="0"/>
              <a:t>Existing wind turbines in the area (2 x 2.5 MW) </a:t>
            </a:r>
            <a:endParaRPr lang="tr-TR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C8BC22-3274-883D-D87D-BD21AB79538F}"/>
              </a:ext>
            </a:extLst>
          </p:cNvPr>
          <p:cNvGrpSpPr>
            <a:grpSpLocks/>
          </p:cNvGrpSpPr>
          <p:nvPr/>
        </p:nvGrpSpPr>
        <p:grpSpPr>
          <a:xfrm>
            <a:off x="6135510" y="2015457"/>
            <a:ext cx="5940425" cy="3785871"/>
            <a:chOff x="4762" y="4762"/>
            <a:chExt cx="5940425" cy="3786504"/>
          </a:xfrm>
        </p:grpSpPr>
        <p:pic>
          <p:nvPicPr>
            <p:cNvPr id="15" name="Image 26" descr="A map of a city  AI-generated content may be incorrect. (Rectangle)">
              <a:extLst>
                <a:ext uri="{FF2B5EF4-FFF2-40B4-BE49-F238E27FC236}">
                  <a16:creationId xmlns:a16="http://schemas.microsoft.com/office/drawing/2014/main" id="{589986A1-B21C-A4CB-5243-D475453F0E8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5" y="9525"/>
              <a:ext cx="5930646" cy="3776979"/>
            </a:xfrm>
            <a:prstGeom prst="rect">
              <a:avLst/>
            </a:prstGeom>
          </p:spPr>
        </p:pic>
        <p:sp>
          <p:nvSpPr>
            <p:cNvPr id="16" name="Graphic 27">
              <a:extLst>
                <a:ext uri="{FF2B5EF4-FFF2-40B4-BE49-F238E27FC236}">
                  <a16:creationId xmlns:a16="http://schemas.microsoft.com/office/drawing/2014/main" id="{716FB216-9AD6-F281-F5F2-1B149948E3B9}"/>
                </a:ext>
              </a:extLst>
            </p:cNvPr>
            <p:cNvSpPr/>
            <p:nvPr/>
          </p:nvSpPr>
          <p:spPr>
            <a:xfrm>
              <a:off x="4762" y="4762"/>
              <a:ext cx="5940425" cy="3786504"/>
            </a:xfrm>
            <a:custGeom>
              <a:avLst/>
              <a:gdLst/>
              <a:ahLst/>
              <a:cxnLst/>
              <a:rect l="l" t="t" r="r" b="b"/>
              <a:pathLst>
                <a:path w="5940425" h="3786504">
                  <a:moveTo>
                    <a:pt x="0" y="3786504"/>
                  </a:moveTo>
                  <a:lnTo>
                    <a:pt x="5940171" y="3786504"/>
                  </a:lnTo>
                  <a:lnTo>
                    <a:pt x="5940171" y="0"/>
                  </a:lnTo>
                  <a:lnTo>
                    <a:pt x="0" y="0"/>
                  </a:lnTo>
                  <a:lnTo>
                    <a:pt x="0" y="378650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DE"/>
            </a:p>
          </p:txBody>
        </p:sp>
        <p:pic>
          <p:nvPicPr>
            <p:cNvPr id="17" name="Image 28">
              <a:extLst>
                <a:ext uri="{FF2B5EF4-FFF2-40B4-BE49-F238E27FC236}">
                  <a16:creationId xmlns:a16="http://schemas.microsoft.com/office/drawing/2014/main" id="{A724DC73-92B6-DD02-067D-C116B50700D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407" y="2153183"/>
              <a:ext cx="1580388" cy="915936"/>
            </a:xfrm>
            <a:prstGeom prst="rect">
              <a:avLst/>
            </a:prstGeom>
          </p:spPr>
        </p:pic>
        <p:sp>
          <p:nvSpPr>
            <p:cNvPr id="19" name="Graphic 29">
              <a:extLst>
                <a:ext uri="{FF2B5EF4-FFF2-40B4-BE49-F238E27FC236}">
                  <a16:creationId xmlns:a16="http://schemas.microsoft.com/office/drawing/2014/main" id="{B62337D2-4B97-ADF6-33FE-B57AC3442F02}"/>
                </a:ext>
              </a:extLst>
            </p:cNvPr>
            <p:cNvSpPr/>
            <p:nvPr/>
          </p:nvSpPr>
          <p:spPr>
            <a:xfrm>
              <a:off x="1019810" y="2179358"/>
              <a:ext cx="1485900" cy="821690"/>
            </a:xfrm>
            <a:custGeom>
              <a:avLst/>
              <a:gdLst/>
              <a:ahLst/>
              <a:cxnLst/>
              <a:rect l="l" t="t" r="r" b="b"/>
              <a:pathLst>
                <a:path w="1485900" h="821690">
                  <a:moveTo>
                    <a:pt x="0" y="410844"/>
                  </a:moveTo>
                  <a:lnTo>
                    <a:pt x="9723" y="344192"/>
                  </a:lnTo>
                  <a:lnTo>
                    <a:pt x="37874" y="280968"/>
                  </a:lnTo>
                  <a:lnTo>
                    <a:pt x="82923" y="222017"/>
                  </a:lnTo>
                  <a:lnTo>
                    <a:pt x="111306" y="194409"/>
                  </a:lnTo>
                  <a:lnTo>
                    <a:pt x="143341" y="168185"/>
                  </a:lnTo>
                  <a:lnTo>
                    <a:pt x="178835" y="143452"/>
                  </a:lnTo>
                  <a:lnTo>
                    <a:pt x="217598" y="120316"/>
                  </a:lnTo>
                  <a:lnTo>
                    <a:pt x="259439" y="98882"/>
                  </a:lnTo>
                  <a:lnTo>
                    <a:pt x="304166" y="79256"/>
                  </a:lnTo>
                  <a:lnTo>
                    <a:pt x="351588" y="61543"/>
                  </a:lnTo>
                  <a:lnTo>
                    <a:pt x="401514" y="45849"/>
                  </a:lnTo>
                  <a:lnTo>
                    <a:pt x="453753" y="32279"/>
                  </a:lnTo>
                  <a:lnTo>
                    <a:pt x="508113" y="20940"/>
                  </a:lnTo>
                  <a:lnTo>
                    <a:pt x="564404" y="11937"/>
                  </a:lnTo>
                  <a:lnTo>
                    <a:pt x="622435" y="5376"/>
                  </a:lnTo>
                  <a:lnTo>
                    <a:pt x="682014" y="1361"/>
                  </a:lnTo>
                  <a:lnTo>
                    <a:pt x="742950" y="0"/>
                  </a:lnTo>
                  <a:lnTo>
                    <a:pt x="803885" y="1361"/>
                  </a:lnTo>
                  <a:lnTo>
                    <a:pt x="863464" y="5376"/>
                  </a:lnTo>
                  <a:lnTo>
                    <a:pt x="921495" y="11937"/>
                  </a:lnTo>
                  <a:lnTo>
                    <a:pt x="977786" y="20940"/>
                  </a:lnTo>
                  <a:lnTo>
                    <a:pt x="1032146" y="32279"/>
                  </a:lnTo>
                  <a:lnTo>
                    <a:pt x="1084385" y="45849"/>
                  </a:lnTo>
                  <a:lnTo>
                    <a:pt x="1134311" y="61543"/>
                  </a:lnTo>
                  <a:lnTo>
                    <a:pt x="1181733" y="79256"/>
                  </a:lnTo>
                  <a:lnTo>
                    <a:pt x="1226460" y="98882"/>
                  </a:lnTo>
                  <a:lnTo>
                    <a:pt x="1268301" y="120316"/>
                  </a:lnTo>
                  <a:lnTo>
                    <a:pt x="1307064" y="143452"/>
                  </a:lnTo>
                  <a:lnTo>
                    <a:pt x="1342558" y="168185"/>
                  </a:lnTo>
                  <a:lnTo>
                    <a:pt x="1374593" y="194409"/>
                  </a:lnTo>
                  <a:lnTo>
                    <a:pt x="1402976" y="222017"/>
                  </a:lnTo>
                  <a:lnTo>
                    <a:pt x="1448025" y="280968"/>
                  </a:lnTo>
                  <a:lnTo>
                    <a:pt x="1476176" y="344192"/>
                  </a:lnTo>
                  <a:lnTo>
                    <a:pt x="1485900" y="410844"/>
                  </a:lnTo>
                  <a:lnTo>
                    <a:pt x="1483437" y="444529"/>
                  </a:lnTo>
                  <a:lnTo>
                    <a:pt x="1464308" y="509549"/>
                  </a:lnTo>
                  <a:lnTo>
                    <a:pt x="1427517" y="570730"/>
                  </a:lnTo>
                  <a:lnTo>
                    <a:pt x="1374593" y="627224"/>
                  </a:lnTo>
                  <a:lnTo>
                    <a:pt x="1342558" y="653449"/>
                  </a:lnTo>
                  <a:lnTo>
                    <a:pt x="1307064" y="678185"/>
                  </a:lnTo>
                  <a:lnTo>
                    <a:pt x="1268301" y="701325"/>
                  </a:lnTo>
                  <a:lnTo>
                    <a:pt x="1226460" y="722765"/>
                  </a:lnTo>
                  <a:lnTo>
                    <a:pt x="1181733" y="742397"/>
                  </a:lnTo>
                  <a:lnTo>
                    <a:pt x="1134311" y="760116"/>
                  </a:lnTo>
                  <a:lnTo>
                    <a:pt x="1084385" y="775816"/>
                  </a:lnTo>
                  <a:lnTo>
                    <a:pt x="1032146" y="789392"/>
                  </a:lnTo>
                  <a:lnTo>
                    <a:pt x="977786" y="800737"/>
                  </a:lnTo>
                  <a:lnTo>
                    <a:pt x="921495" y="809745"/>
                  </a:lnTo>
                  <a:lnTo>
                    <a:pt x="863464" y="816310"/>
                  </a:lnTo>
                  <a:lnTo>
                    <a:pt x="803885" y="820327"/>
                  </a:lnTo>
                  <a:lnTo>
                    <a:pt x="742950" y="821689"/>
                  </a:lnTo>
                  <a:lnTo>
                    <a:pt x="682014" y="820327"/>
                  </a:lnTo>
                  <a:lnTo>
                    <a:pt x="622435" y="816310"/>
                  </a:lnTo>
                  <a:lnTo>
                    <a:pt x="564404" y="809745"/>
                  </a:lnTo>
                  <a:lnTo>
                    <a:pt x="508113" y="800737"/>
                  </a:lnTo>
                  <a:lnTo>
                    <a:pt x="453753" y="789392"/>
                  </a:lnTo>
                  <a:lnTo>
                    <a:pt x="401514" y="775816"/>
                  </a:lnTo>
                  <a:lnTo>
                    <a:pt x="351588" y="760116"/>
                  </a:lnTo>
                  <a:lnTo>
                    <a:pt x="304166" y="742397"/>
                  </a:lnTo>
                  <a:lnTo>
                    <a:pt x="259439" y="722765"/>
                  </a:lnTo>
                  <a:lnTo>
                    <a:pt x="217598" y="701325"/>
                  </a:lnTo>
                  <a:lnTo>
                    <a:pt x="178835" y="678185"/>
                  </a:lnTo>
                  <a:lnTo>
                    <a:pt x="143341" y="653449"/>
                  </a:lnTo>
                  <a:lnTo>
                    <a:pt x="111306" y="627224"/>
                  </a:lnTo>
                  <a:lnTo>
                    <a:pt x="82923" y="599616"/>
                  </a:lnTo>
                  <a:lnTo>
                    <a:pt x="37874" y="540672"/>
                  </a:lnTo>
                  <a:lnTo>
                    <a:pt x="9723" y="477466"/>
                  </a:lnTo>
                  <a:lnTo>
                    <a:pt x="0" y="410844"/>
                  </a:lnTo>
                  <a:close/>
                </a:path>
              </a:pathLst>
            </a:custGeom>
            <a:ln w="19050">
              <a:solidFill>
                <a:srgbClr val="ED0000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DE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A3B712C-50EF-03D1-E95C-B5230BB3B1A1}"/>
              </a:ext>
            </a:extLst>
          </p:cNvPr>
          <p:cNvSpPr txBox="1"/>
          <p:nvPr/>
        </p:nvSpPr>
        <p:spPr>
          <a:xfrm>
            <a:off x="6138858" y="1592418"/>
            <a:ext cx="5940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Latitude: </a:t>
            </a:r>
            <a:r>
              <a:rPr lang="pt-BR" dirty="0"/>
              <a:t>34° 41' 48.4" N </a:t>
            </a:r>
            <a:r>
              <a:rPr lang="pt-BR" b="1" dirty="0"/>
              <a:t>Longitude: </a:t>
            </a:r>
            <a:r>
              <a:rPr lang="pt-BR" dirty="0"/>
              <a:t>36° 30' 32.5" E</a:t>
            </a:r>
            <a:endParaRPr lang="tr-T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B6926-7E8A-04BA-1B9D-5C4E0BC6F6A2}"/>
              </a:ext>
            </a:extLst>
          </p:cNvPr>
          <p:cNvSpPr txBox="1"/>
          <p:nvPr/>
        </p:nvSpPr>
        <p:spPr>
          <a:xfrm>
            <a:off x="10032023" y="5771843"/>
            <a:ext cx="2218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Figure 3: Detailed view of the site [3]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229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26284-3E1E-B820-1D60-32473990B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CB4CF9FD-9DFD-8817-345E-2783F637CDF8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7DB36D68-AEA1-9BF7-CE9E-3B77EC168E13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0CAB00B1-56DE-22D2-01B2-AC99F51ED239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CA666EA-974D-DB9D-5B87-8EE5ACB26C21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FC7582-26A2-2095-851E-7FD43B6A7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8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520605-AE00-1AC8-63AD-D0F1E6A24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25639" cy="712728"/>
          </a:xfrm>
        </p:spPr>
        <p:txBody>
          <a:bodyPr>
            <a:normAutofit/>
          </a:bodyPr>
          <a:lstStyle/>
          <a:p>
            <a:r>
              <a:rPr lang="de-DE" dirty="0"/>
              <a:t>Wind Ressource Data – Um Aledam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E64756-ED90-1C21-1CD5-0533B950E396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01125D-C9F6-B26D-1AC8-D9419949BAD4}"/>
              </a:ext>
            </a:extLst>
          </p:cNvPr>
          <p:cNvSpPr txBox="1">
            <a:spLocks/>
          </p:cNvSpPr>
          <p:nvPr/>
        </p:nvSpPr>
        <p:spPr>
          <a:xfrm>
            <a:off x="461392" y="1410998"/>
            <a:ext cx="5611583" cy="4878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Wind Data at HH 100m:</a:t>
            </a:r>
          </a:p>
          <a:p>
            <a:endParaRPr lang="en-US" sz="900" dirty="0"/>
          </a:p>
          <a:p>
            <a:r>
              <a:rPr lang="en-US" sz="2000" dirty="0"/>
              <a:t> Main Wind Direction: </a:t>
            </a:r>
            <a:r>
              <a:rPr lang="en-US" sz="2000" b="1" dirty="0"/>
              <a:t>270°</a:t>
            </a:r>
            <a:r>
              <a:rPr lang="en-US" sz="2000" dirty="0"/>
              <a:t> (West)</a:t>
            </a:r>
          </a:p>
          <a:p>
            <a:endParaRPr lang="en-US" sz="900" dirty="0"/>
          </a:p>
          <a:p>
            <a:r>
              <a:rPr lang="en-US" sz="2000" dirty="0"/>
              <a:t>Average Wind Speed: </a:t>
            </a:r>
            <a:r>
              <a:rPr lang="en-US" sz="2000" b="1" dirty="0"/>
              <a:t>9.29 m/s</a:t>
            </a:r>
          </a:p>
          <a:p>
            <a:endParaRPr lang="en-US" sz="900" dirty="0"/>
          </a:p>
          <a:p>
            <a:r>
              <a:rPr lang="en-US" sz="2000" dirty="0"/>
              <a:t>Wind Capacity: 824 W/m</a:t>
            </a:r>
            <a:r>
              <a:rPr lang="en-US" sz="2000" baseline="30000" dirty="0"/>
              <a:t>2</a:t>
            </a:r>
          </a:p>
          <a:p>
            <a:endParaRPr lang="en-US" sz="900" dirty="0"/>
          </a:p>
          <a:p>
            <a:r>
              <a:rPr lang="en-US" sz="2000" dirty="0"/>
              <a:t>Wind Turbine Class: </a:t>
            </a:r>
            <a:r>
              <a:rPr lang="en-US" sz="2000" b="1" dirty="0"/>
              <a:t>III A</a:t>
            </a:r>
          </a:p>
          <a:p>
            <a:endParaRPr lang="en-US" sz="900" dirty="0"/>
          </a:p>
          <a:p>
            <a:r>
              <a:rPr lang="en-US" sz="2000" dirty="0"/>
              <a:t>Capacity Factor, IEC Class III: 0.58</a:t>
            </a:r>
          </a:p>
          <a:p>
            <a:pPr marL="457200" lvl="1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/>
              <a:t>FLH: 5 080 h</a:t>
            </a:r>
          </a:p>
          <a:p>
            <a:endParaRPr lang="en-US" sz="900" dirty="0"/>
          </a:p>
          <a:p>
            <a:r>
              <a:rPr lang="en-US" sz="2000" dirty="0"/>
              <a:t>Turbulence Intensity: A</a:t>
            </a:r>
          </a:p>
          <a:p>
            <a:pPr marL="0" indent="0">
              <a:buNone/>
            </a:pPr>
            <a:endParaRPr lang="tr-TR" sz="9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09A48-C900-CAD4-2CEC-7BA83513B86A}"/>
              </a:ext>
            </a:extLst>
          </p:cNvPr>
          <p:cNvGrpSpPr>
            <a:grpSpLocks/>
          </p:cNvGrpSpPr>
          <p:nvPr/>
        </p:nvGrpSpPr>
        <p:grpSpPr>
          <a:xfrm>
            <a:off x="8109085" y="1247526"/>
            <a:ext cx="1891257" cy="1905972"/>
            <a:chOff x="4762" y="4762"/>
            <a:chExt cx="2331085" cy="2331085"/>
          </a:xfrm>
        </p:grpSpPr>
        <p:pic>
          <p:nvPicPr>
            <p:cNvPr id="8" name="Image 40">
              <a:extLst>
                <a:ext uri="{FF2B5EF4-FFF2-40B4-BE49-F238E27FC236}">
                  <a16:creationId xmlns:a16="http://schemas.microsoft.com/office/drawing/2014/main" id="{DE36206C-A028-11F7-FC10-E80709F9E21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66" y="180291"/>
              <a:ext cx="2068919" cy="1973325"/>
            </a:xfrm>
            <a:prstGeom prst="rect">
              <a:avLst/>
            </a:prstGeom>
          </p:spPr>
        </p:pic>
        <p:sp>
          <p:nvSpPr>
            <p:cNvPr id="12" name="Graphic 41">
              <a:extLst>
                <a:ext uri="{FF2B5EF4-FFF2-40B4-BE49-F238E27FC236}">
                  <a16:creationId xmlns:a16="http://schemas.microsoft.com/office/drawing/2014/main" id="{553D989A-AA67-ED4C-66BA-E7E23A78D1DB}"/>
                </a:ext>
              </a:extLst>
            </p:cNvPr>
            <p:cNvSpPr/>
            <p:nvPr/>
          </p:nvSpPr>
          <p:spPr>
            <a:xfrm>
              <a:off x="4762" y="4762"/>
              <a:ext cx="2331085" cy="2331085"/>
            </a:xfrm>
            <a:custGeom>
              <a:avLst/>
              <a:gdLst/>
              <a:ahLst/>
              <a:cxnLst/>
              <a:rect l="l" t="t" r="r" b="b"/>
              <a:pathLst>
                <a:path w="2331085" h="2331085">
                  <a:moveTo>
                    <a:pt x="0" y="2331085"/>
                  </a:moveTo>
                  <a:lnTo>
                    <a:pt x="2331085" y="2331085"/>
                  </a:lnTo>
                  <a:lnTo>
                    <a:pt x="2331085" y="0"/>
                  </a:lnTo>
                  <a:lnTo>
                    <a:pt x="0" y="0"/>
                  </a:lnTo>
                  <a:lnTo>
                    <a:pt x="0" y="233108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DE"/>
            </a:p>
          </p:txBody>
        </p:sp>
      </p:grpSp>
      <p:grpSp>
        <p:nvGrpSpPr>
          <p:cNvPr id="13" name="Group 12" descr="A map of a red and green land  AI-generated content may be incorrect. (Rectangle)">
            <a:extLst>
              <a:ext uri="{FF2B5EF4-FFF2-40B4-BE49-F238E27FC236}">
                <a16:creationId xmlns:a16="http://schemas.microsoft.com/office/drawing/2014/main" id="{10DD7012-B17B-9447-9FC8-26C424F92713}"/>
              </a:ext>
            </a:extLst>
          </p:cNvPr>
          <p:cNvGrpSpPr>
            <a:grpSpLocks/>
          </p:cNvGrpSpPr>
          <p:nvPr/>
        </p:nvGrpSpPr>
        <p:grpSpPr>
          <a:xfrm>
            <a:off x="6724255" y="3278059"/>
            <a:ext cx="4660915" cy="3135563"/>
            <a:chOff x="4762" y="4762"/>
            <a:chExt cx="6109335" cy="4335145"/>
          </a:xfrm>
        </p:grpSpPr>
        <p:pic>
          <p:nvPicPr>
            <p:cNvPr id="14" name="Image 46" descr="A map of a red and green land  AI-generated content may be incorrect. (Rectangle)">
              <a:extLst>
                <a:ext uri="{FF2B5EF4-FFF2-40B4-BE49-F238E27FC236}">
                  <a16:creationId xmlns:a16="http://schemas.microsoft.com/office/drawing/2014/main" id="{5E365637-825A-3416-BF9A-E6B3D5B2D17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5" y="9461"/>
              <a:ext cx="6099429" cy="4325620"/>
            </a:xfrm>
            <a:prstGeom prst="rect">
              <a:avLst/>
            </a:prstGeom>
          </p:spPr>
        </p:pic>
        <p:sp>
          <p:nvSpPr>
            <p:cNvPr id="15" name="Graphic 47">
              <a:extLst>
                <a:ext uri="{FF2B5EF4-FFF2-40B4-BE49-F238E27FC236}">
                  <a16:creationId xmlns:a16="http://schemas.microsoft.com/office/drawing/2014/main" id="{F5339EDB-0BA6-71C4-1763-AA43DD8301FC}"/>
                </a:ext>
              </a:extLst>
            </p:cNvPr>
            <p:cNvSpPr/>
            <p:nvPr/>
          </p:nvSpPr>
          <p:spPr>
            <a:xfrm>
              <a:off x="4762" y="4762"/>
              <a:ext cx="6109335" cy="4335145"/>
            </a:xfrm>
            <a:custGeom>
              <a:avLst/>
              <a:gdLst/>
              <a:ahLst/>
              <a:cxnLst/>
              <a:rect l="l" t="t" r="r" b="b"/>
              <a:pathLst>
                <a:path w="6109335" h="4335145">
                  <a:moveTo>
                    <a:pt x="0" y="4335145"/>
                  </a:moveTo>
                  <a:lnTo>
                    <a:pt x="6108954" y="4335145"/>
                  </a:lnTo>
                  <a:lnTo>
                    <a:pt x="6108954" y="0"/>
                  </a:lnTo>
                  <a:lnTo>
                    <a:pt x="0" y="0"/>
                  </a:lnTo>
                  <a:lnTo>
                    <a:pt x="0" y="433514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DE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4579BD4-43D2-17B2-467D-14058912AB2A}"/>
              </a:ext>
            </a:extLst>
          </p:cNvPr>
          <p:cNvSpPr txBox="1"/>
          <p:nvPr/>
        </p:nvSpPr>
        <p:spPr>
          <a:xfrm>
            <a:off x="10005250" y="2907277"/>
            <a:ext cx="2751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Figure 4: Windrose (Windspeed) [1]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90DC8-CE08-37A6-4B2D-F1DEAD50AE07}"/>
              </a:ext>
            </a:extLst>
          </p:cNvPr>
          <p:cNvSpPr txBox="1"/>
          <p:nvPr/>
        </p:nvSpPr>
        <p:spPr>
          <a:xfrm>
            <a:off x="11377922" y="5856134"/>
            <a:ext cx="8031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Figure 5: Wind Map [1]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146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050C3-658E-7B06-6BB1-B42945022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D9091750-34E9-D7D2-8ACD-5CE86EABAECE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8E0FD44-A044-C0C5-A74C-02AD12F01ACC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EA70F036-2259-10C1-D0D5-4B8F3F776BF6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1451743-FC79-726E-8956-F4B810C38733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386DA68-7406-D47F-6483-BD21303E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9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B3A907-9C92-BC0A-F101-710EDE925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25639" cy="712728"/>
          </a:xfrm>
        </p:spPr>
        <p:txBody>
          <a:bodyPr>
            <a:normAutofit/>
          </a:bodyPr>
          <a:lstStyle/>
          <a:p>
            <a:r>
              <a:rPr lang="de-DE" dirty="0"/>
              <a:t>Grid Infrastructure – Um Aledam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8CEAB0-E430-EDE6-8973-85A95309A23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1D463-3154-31A3-CCB8-AE4702DD1A75}"/>
              </a:ext>
            </a:extLst>
          </p:cNvPr>
          <p:cNvSpPr txBox="1">
            <a:spLocks/>
          </p:cNvSpPr>
          <p:nvPr/>
        </p:nvSpPr>
        <p:spPr>
          <a:xfrm>
            <a:off x="484417" y="1440489"/>
            <a:ext cx="5611583" cy="4878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15D06C-C73C-F17F-E6C0-61739F7AE670}"/>
              </a:ext>
            </a:extLst>
          </p:cNvPr>
          <p:cNvSpPr txBox="1">
            <a:spLocks/>
          </p:cNvSpPr>
          <p:nvPr/>
        </p:nvSpPr>
        <p:spPr>
          <a:xfrm>
            <a:off x="307731" y="2473190"/>
            <a:ext cx="6105986" cy="2812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Grid Connection (Substation) within 10 km distance </a:t>
            </a:r>
          </a:p>
          <a:p>
            <a:endParaRPr lang="en-US" sz="900" dirty="0"/>
          </a:p>
          <a:p>
            <a:r>
              <a:rPr lang="en-US" sz="2000" dirty="0"/>
              <a:t>Connected to </a:t>
            </a:r>
            <a:r>
              <a:rPr lang="en-US" sz="2000" b="1" dirty="0"/>
              <a:t>66 kV Grid</a:t>
            </a:r>
            <a:r>
              <a:rPr lang="en-US" sz="2000" dirty="0"/>
              <a:t> (Grid frequency 50 Hz)</a:t>
            </a:r>
          </a:p>
          <a:p>
            <a:endParaRPr lang="en-US" sz="900" dirty="0"/>
          </a:p>
          <a:p>
            <a:r>
              <a:rPr lang="en-US" sz="2000" dirty="0"/>
              <a:t>Possibility for connection to 230 kV Grid</a:t>
            </a:r>
          </a:p>
          <a:p>
            <a:endParaRPr lang="en-US" sz="900" dirty="0"/>
          </a:p>
          <a:p>
            <a:r>
              <a:rPr lang="en-US" sz="2000" dirty="0"/>
              <a:t>Close industry in the City of Homs</a:t>
            </a:r>
            <a:endParaRPr lang="tr-TR" sz="20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CC20C1-D557-CEEE-836E-C10EF2E08D03}"/>
              </a:ext>
            </a:extLst>
          </p:cNvPr>
          <p:cNvGrpSpPr/>
          <p:nvPr/>
        </p:nvGrpSpPr>
        <p:grpSpPr>
          <a:xfrm>
            <a:off x="6400633" y="1282819"/>
            <a:ext cx="4865537" cy="5231150"/>
            <a:chOff x="6400633" y="1282819"/>
            <a:chExt cx="4865537" cy="52311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6381986-EAB4-2EA3-8F95-E275CFE03EC5}"/>
                </a:ext>
              </a:extLst>
            </p:cNvPr>
            <p:cNvGrpSpPr>
              <a:grpSpLocks/>
            </p:cNvGrpSpPr>
            <p:nvPr/>
          </p:nvGrpSpPr>
          <p:grpSpPr>
            <a:xfrm>
              <a:off x="6400633" y="1282819"/>
              <a:ext cx="4865537" cy="3030355"/>
              <a:chOff x="4762" y="4762"/>
              <a:chExt cx="5506085" cy="3779520"/>
            </a:xfrm>
          </p:grpSpPr>
          <p:pic>
            <p:nvPicPr>
              <p:cNvPr id="8" name="Image 73" descr="A map with red lines  AI-generated content may be incorrect. (Rectangle)">
                <a:extLst>
                  <a:ext uri="{FF2B5EF4-FFF2-40B4-BE49-F238E27FC236}">
                    <a16:creationId xmlns:a16="http://schemas.microsoft.com/office/drawing/2014/main" id="{04CF9718-1371-CEDB-C152-BC200E6E57D6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525" y="9588"/>
                <a:ext cx="5496433" cy="3769995"/>
              </a:xfrm>
              <a:prstGeom prst="rect">
                <a:avLst/>
              </a:prstGeom>
            </p:spPr>
          </p:pic>
          <p:sp>
            <p:nvSpPr>
              <p:cNvPr id="12" name="Graphic 74">
                <a:extLst>
                  <a:ext uri="{FF2B5EF4-FFF2-40B4-BE49-F238E27FC236}">
                    <a16:creationId xmlns:a16="http://schemas.microsoft.com/office/drawing/2014/main" id="{5595FDF0-A6E6-DB56-85D2-7DE82CAD6B0B}"/>
                  </a:ext>
                </a:extLst>
              </p:cNvPr>
              <p:cNvSpPr/>
              <p:nvPr/>
            </p:nvSpPr>
            <p:spPr>
              <a:xfrm>
                <a:off x="4762" y="4762"/>
                <a:ext cx="5506085" cy="3779520"/>
              </a:xfrm>
              <a:custGeom>
                <a:avLst/>
                <a:gdLst/>
                <a:ahLst/>
                <a:cxnLst/>
                <a:rect l="l" t="t" r="r" b="b"/>
                <a:pathLst>
                  <a:path w="5506085" h="3779520">
                    <a:moveTo>
                      <a:pt x="0" y="3779519"/>
                    </a:moveTo>
                    <a:lnTo>
                      <a:pt x="5505958" y="3779519"/>
                    </a:lnTo>
                    <a:lnTo>
                      <a:pt x="5505958" y="0"/>
                    </a:lnTo>
                    <a:lnTo>
                      <a:pt x="0" y="0"/>
                    </a:lnTo>
                    <a:lnTo>
                      <a:pt x="0" y="3779519"/>
                    </a:lnTo>
                    <a:close/>
                  </a:path>
                </a:pathLst>
              </a:custGeom>
              <a:ln w="9525">
                <a:solidFill>
                  <a:srgbClr val="000000"/>
                </a:solidFill>
                <a:prstDash val="solid"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n-DE"/>
              </a:p>
            </p:txBody>
          </p:sp>
          <p:pic>
            <p:nvPicPr>
              <p:cNvPr id="13" name="Image 75">
                <a:extLst>
                  <a:ext uri="{FF2B5EF4-FFF2-40B4-BE49-F238E27FC236}">
                    <a16:creationId xmlns:a16="http://schemas.microsoft.com/office/drawing/2014/main" id="{4E8D0526-3BF4-7C53-A5A6-AF1862F6826A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43177" y="2222804"/>
                <a:ext cx="501370" cy="496836"/>
              </a:xfrm>
              <a:prstGeom prst="rect">
                <a:avLst/>
              </a:prstGeom>
            </p:spPr>
          </p:pic>
          <p:sp>
            <p:nvSpPr>
              <p:cNvPr id="14" name="Graphic 76">
                <a:extLst>
                  <a:ext uri="{FF2B5EF4-FFF2-40B4-BE49-F238E27FC236}">
                    <a16:creationId xmlns:a16="http://schemas.microsoft.com/office/drawing/2014/main" id="{7C707D47-777F-89EB-1612-51A29D652140}"/>
                  </a:ext>
                </a:extLst>
              </p:cNvPr>
              <p:cNvSpPr/>
              <p:nvPr/>
            </p:nvSpPr>
            <p:spPr>
              <a:xfrm>
                <a:off x="1090294" y="2247963"/>
                <a:ext cx="410845" cy="405130"/>
              </a:xfrm>
              <a:custGeom>
                <a:avLst/>
                <a:gdLst/>
                <a:ahLst/>
                <a:cxnLst/>
                <a:rect l="l" t="t" r="r" b="b"/>
                <a:pathLst>
                  <a:path w="410845" h="405130">
                    <a:moveTo>
                      <a:pt x="0" y="202564"/>
                    </a:moveTo>
                    <a:lnTo>
                      <a:pt x="5424" y="156114"/>
                    </a:lnTo>
                    <a:lnTo>
                      <a:pt x="20876" y="113476"/>
                    </a:lnTo>
                    <a:lnTo>
                      <a:pt x="45126" y="75865"/>
                    </a:lnTo>
                    <a:lnTo>
                      <a:pt x="76943" y="44497"/>
                    </a:lnTo>
                    <a:lnTo>
                      <a:pt x="115096" y="20586"/>
                    </a:lnTo>
                    <a:lnTo>
                      <a:pt x="158353" y="5349"/>
                    </a:lnTo>
                    <a:lnTo>
                      <a:pt x="205486" y="0"/>
                    </a:lnTo>
                    <a:lnTo>
                      <a:pt x="252571" y="5349"/>
                    </a:lnTo>
                    <a:lnTo>
                      <a:pt x="295795" y="20586"/>
                    </a:lnTo>
                    <a:lnTo>
                      <a:pt x="333925" y="44497"/>
                    </a:lnTo>
                    <a:lnTo>
                      <a:pt x="365728" y="75865"/>
                    </a:lnTo>
                    <a:lnTo>
                      <a:pt x="389971" y="113476"/>
                    </a:lnTo>
                    <a:lnTo>
                      <a:pt x="405421" y="156114"/>
                    </a:lnTo>
                    <a:lnTo>
                      <a:pt x="410844" y="202564"/>
                    </a:lnTo>
                    <a:lnTo>
                      <a:pt x="405421" y="249015"/>
                    </a:lnTo>
                    <a:lnTo>
                      <a:pt x="389971" y="291653"/>
                    </a:lnTo>
                    <a:lnTo>
                      <a:pt x="365728" y="329264"/>
                    </a:lnTo>
                    <a:lnTo>
                      <a:pt x="333925" y="360632"/>
                    </a:lnTo>
                    <a:lnTo>
                      <a:pt x="295795" y="384543"/>
                    </a:lnTo>
                    <a:lnTo>
                      <a:pt x="252571" y="399780"/>
                    </a:lnTo>
                    <a:lnTo>
                      <a:pt x="205486" y="405129"/>
                    </a:lnTo>
                    <a:lnTo>
                      <a:pt x="158353" y="399780"/>
                    </a:lnTo>
                    <a:lnTo>
                      <a:pt x="115096" y="384543"/>
                    </a:lnTo>
                    <a:lnTo>
                      <a:pt x="76943" y="360632"/>
                    </a:lnTo>
                    <a:lnTo>
                      <a:pt x="45126" y="329264"/>
                    </a:lnTo>
                    <a:lnTo>
                      <a:pt x="20876" y="291653"/>
                    </a:lnTo>
                    <a:lnTo>
                      <a:pt x="5424" y="249015"/>
                    </a:lnTo>
                    <a:lnTo>
                      <a:pt x="0" y="202564"/>
                    </a:lnTo>
                    <a:close/>
                  </a:path>
                </a:pathLst>
              </a:custGeom>
              <a:ln w="9525">
                <a:solidFill>
                  <a:srgbClr val="ED0000"/>
                </a:solidFill>
                <a:prstDash val="solid"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n-DE"/>
              </a:p>
            </p:txBody>
          </p:sp>
          <p:sp>
            <p:nvSpPr>
              <p:cNvPr id="15" name="Textbox 77">
                <a:extLst>
                  <a:ext uri="{FF2B5EF4-FFF2-40B4-BE49-F238E27FC236}">
                    <a16:creationId xmlns:a16="http://schemas.microsoft.com/office/drawing/2014/main" id="{95D19967-4D6C-68A3-9CB7-CDD86A9C5048}"/>
                  </a:ext>
                </a:extLst>
              </p:cNvPr>
              <p:cNvSpPr txBox="1"/>
              <p:nvPr/>
            </p:nvSpPr>
            <p:spPr>
              <a:xfrm>
                <a:off x="996188" y="2727462"/>
                <a:ext cx="1562938" cy="124444"/>
              </a:xfrm>
              <a:prstGeom prst="rect">
                <a:avLst/>
              </a:prstGeom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ts val="1235"/>
                  </a:lnSpc>
                  <a:buNone/>
                </a:pPr>
                <a:r>
                  <a:rPr lang="en-US" sz="1100" dirty="0">
                    <a:solidFill>
                      <a:srgbClr val="ED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Final</a:t>
                </a:r>
                <a:r>
                  <a:rPr lang="en-US" sz="1100" spc="-25" dirty="0">
                    <a:solidFill>
                      <a:srgbClr val="ED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</a:t>
                </a:r>
                <a:r>
                  <a:rPr lang="en-US" sz="1100" dirty="0">
                    <a:solidFill>
                      <a:srgbClr val="ED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location</a:t>
                </a:r>
                <a:r>
                  <a:rPr lang="en-US" sz="1100" spc="-20" dirty="0">
                    <a:solidFill>
                      <a:srgbClr val="ED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</a:t>
                </a:r>
                <a:r>
                  <a:rPr lang="en-US" sz="1100" dirty="0">
                    <a:solidFill>
                      <a:srgbClr val="ED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of</a:t>
                </a:r>
                <a:r>
                  <a:rPr lang="en-US" sz="1100" spc="-25" dirty="0">
                    <a:solidFill>
                      <a:srgbClr val="ED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WT</a:t>
                </a:r>
                <a:endParaRPr lang="en-DE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37FD6D2-4D34-780C-0238-6F4D357FDE6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691951" y="4422976"/>
              <a:ext cx="2282789" cy="2090993"/>
              <a:chOff x="4762" y="4762"/>
              <a:chExt cx="3013710" cy="2833623"/>
            </a:xfrm>
          </p:grpSpPr>
          <p:pic>
            <p:nvPicPr>
              <p:cNvPr id="23" name="Image 79" descr="A map of a city  AI-generated content may be incorrect. (Rectangle)">
                <a:extLst>
                  <a:ext uri="{FF2B5EF4-FFF2-40B4-BE49-F238E27FC236}">
                    <a16:creationId xmlns:a16="http://schemas.microsoft.com/office/drawing/2014/main" id="{F77B0FBB-5054-A873-0718-35658D912A52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61" y="9461"/>
                <a:ext cx="3003930" cy="2789555"/>
              </a:xfrm>
              <a:prstGeom prst="rect">
                <a:avLst/>
              </a:prstGeom>
            </p:spPr>
          </p:pic>
          <p:sp>
            <p:nvSpPr>
              <p:cNvPr id="24" name="Graphic 80">
                <a:extLst>
                  <a:ext uri="{FF2B5EF4-FFF2-40B4-BE49-F238E27FC236}">
                    <a16:creationId xmlns:a16="http://schemas.microsoft.com/office/drawing/2014/main" id="{796725E0-8E7F-2413-F36D-479A17A692CD}"/>
                  </a:ext>
                </a:extLst>
              </p:cNvPr>
              <p:cNvSpPr/>
              <p:nvPr/>
            </p:nvSpPr>
            <p:spPr>
              <a:xfrm>
                <a:off x="4762" y="4762"/>
                <a:ext cx="3013710" cy="2799080"/>
              </a:xfrm>
              <a:custGeom>
                <a:avLst/>
                <a:gdLst/>
                <a:ahLst/>
                <a:cxnLst/>
                <a:rect l="l" t="t" r="r" b="b"/>
                <a:pathLst>
                  <a:path w="3013710" h="2799080">
                    <a:moveTo>
                      <a:pt x="0" y="2799080"/>
                    </a:moveTo>
                    <a:lnTo>
                      <a:pt x="3013455" y="2799080"/>
                    </a:lnTo>
                    <a:lnTo>
                      <a:pt x="3013455" y="0"/>
                    </a:lnTo>
                    <a:lnTo>
                      <a:pt x="0" y="0"/>
                    </a:lnTo>
                    <a:lnTo>
                      <a:pt x="0" y="2799080"/>
                    </a:lnTo>
                    <a:close/>
                  </a:path>
                </a:pathLst>
              </a:custGeom>
              <a:ln w="9525">
                <a:solidFill>
                  <a:srgbClr val="000000"/>
                </a:solidFill>
                <a:prstDash val="solid"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n-DE"/>
              </a:p>
            </p:txBody>
          </p:sp>
          <p:pic>
            <p:nvPicPr>
              <p:cNvPr id="25" name="Image 81">
                <a:extLst>
                  <a:ext uri="{FF2B5EF4-FFF2-40B4-BE49-F238E27FC236}">
                    <a16:creationId xmlns:a16="http://schemas.microsoft.com/office/drawing/2014/main" id="{3E498549-1C96-A415-61F2-E9DF40DB7626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4203" y="340525"/>
                <a:ext cx="499859" cy="495325"/>
              </a:xfrm>
              <a:prstGeom prst="rect">
                <a:avLst/>
              </a:prstGeom>
            </p:spPr>
          </p:pic>
          <p:sp>
            <p:nvSpPr>
              <p:cNvPr id="26" name="Graphic 82">
                <a:extLst>
                  <a:ext uri="{FF2B5EF4-FFF2-40B4-BE49-F238E27FC236}">
                    <a16:creationId xmlns:a16="http://schemas.microsoft.com/office/drawing/2014/main" id="{0E78D2D5-CA3C-94D4-CF91-0643AB82ADAC}"/>
                  </a:ext>
                </a:extLst>
              </p:cNvPr>
              <p:cNvSpPr/>
              <p:nvPr/>
            </p:nvSpPr>
            <p:spPr>
              <a:xfrm>
                <a:off x="1421066" y="365061"/>
                <a:ext cx="410845" cy="405130"/>
              </a:xfrm>
              <a:custGeom>
                <a:avLst/>
                <a:gdLst/>
                <a:ahLst/>
                <a:cxnLst/>
                <a:rect l="l" t="t" r="r" b="b"/>
                <a:pathLst>
                  <a:path w="410845" h="405130">
                    <a:moveTo>
                      <a:pt x="0" y="202564"/>
                    </a:moveTo>
                    <a:lnTo>
                      <a:pt x="5423" y="156114"/>
                    </a:lnTo>
                    <a:lnTo>
                      <a:pt x="20873" y="113476"/>
                    </a:lnTo>
                    <a:lnTo>
                      <a:pt x="45116" y="75865"/>
                    </a:lnTo>
                    <a:lnTo>
                      <a:pt x="76919" y="44497"/>
                    </a:lnTo>
                    <a:lnTo>
                      <a:pt x="115049" y="20586"/>
                    </a:lnTo>
                    <a:lnTo>
                      <a:pt x="158273" y="5349"/>
                    </a:lnTo>
                    <a:lnTo>
                      <a:pt x="205359" y="0"/>
                    </a:lnTo>
                    <a:lnTo>
                      <a:pt x="252491" y="5349"/>
                    </a:lnTo>
                    <a:lnTo>
                      <a:pt x="295748" y="20586"/>
                    </a:lnTo>
                    <a:lnTo>
                      <a:pt x="333901" y="44497"/>
                    </a:lnTo>
                    <a:lnTo>
                      <a:pt x="365718" y="75865"/>
                    </a:lnTo>
                    <a:lnTo>
                      <a:pt x="389968" y="113476"/>
                    </a:lnTo>
                    <a:lnTo>
                      <a:pt x="405420" y="156114"/>
                    </a:lnTo>
                    <a:lnTo>
                      <a:pt x="410845" y="202564"/>
                    </a:lnTo>
                    <a:lnTo>
                      <a:pt x="405420" y="249015"/>
                    </a:lnTo>
                    <a:lnTo>
                      <a:pt x="389968" y="291653"/>
                    </a:lnTo>
                    <a:lnTo>
                      <a:pt x="365718" y="329264"/>
                    </a:lnTo>
                    <a:lnTo>
                      <a:pt x="333901" y="360632"/>
                    </a:lnTo>
                    <a:lnTo>
                      <a:pt x="295748" y="384543"/>
                    </a:lnTo>
                    <a:lnTo>
                      <a:pt x="252491" y="399780"/>
                    </a:lnTo>
                    <a:lnTo>
                      <a:pt x="205359" y="405129"/>
                    </a:lnTo>
                    <a:lnTo>
                      <a:pt x="158273" y="399780"/>
                    </a:lnTo>
                    <a:lnTo>
                      <a:pt x="115049" y="384543"/>
                    </a:lnTo>
                    <a:lnTo>
                      <a:pt x="76919" y="360632"/>
                    </a:lnTo>
                    <a:lnTo>
                      <a:pt x="45116" y="329264"/>
                    </a:lnTo>
                    <a:lnTo>
                      <a:pt x="20873" y="291653"/>
                    </a:lnTo>
                    <a:lnTo>
                      <a:pt x="5423" y="249015"/>
                    </a:lnTo>
                    <a:lnTo>
                      <a:pt x="0" y="202564"/>
                    </a:lnTo>
                    <a:close/>
                  </a:path>
                </a:pathLst>
              </a:custGeom>
              <a:ln w="9525">
                <a:solidFill>
                  <a:srgbClr val="ED0000"/>
                </a:solidFill>
                <a:prstDash val="solid"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n-DE"/>
              </a:p>
            </p:txBody>
          </p:sp>
          <p:pic>
            <p:nvPicPr>
              <p:cNvPr id="27" name="Image 83">
                <a:extLst>
                  <a:ext uri="{FF2B5EF4-FFF2-40B4-BE49-F238E27FC236}">
                    <a16:creationId xmlns:a16="http://schemas.microsoft.com/office/drawing/2014/main" id="{42C2E23B-6399-97CF-FC51-2722C060E43D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30691" y="2044319"/>
                <a:ext cx="303326" cy="320103"/>
              </a:xfrm>
              <a:prstGeom prst="rect">
                <a:avLst/>
              </a:prstGeom>
            </p:spPr>
          </p:pic>
          <p:pic>
            <p:nvPicPr>
              <p:cNvPr id="28" name="Image 84">
                <a:extLst>
                  <a:ext uri="{FF2B5EF4-FFF2-40B4-BE49-F238E27FC236}">
                    <a16:creationId xmlns:a16="http://schemas.microsoft.com/office/drawing/2014/main" id="{E6320E36-229C-AC61-C184-0AEA56F5C46A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273554" y="2064639"/>
                <a:ext cx="222885" cy="238760"/>
              </a:xfrm>
              <a:prstGeom prst="rect">
                <a:avLst/>
              </a:prstGeom>
            </p:spPr>
          </p:pic>
          <p:pic>
            <p:nvPicPr>
              <p:cNvPr id="29" name="Image 85">
                <a:extLst>
                  <a:ext uri="{FF2B5EF4-FFF2-40B4-BE49-F238E27FC236}">
                    <a16:creationId xmlns:a16="http://schemas.microsoft.com/office/drawing/2014/main" id="{88ECF410-4527-059B-4603-8640CEFE1A02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75855" y="2518282"/>
                <a:ext cx="304825" cy="320103"/>
              </a:xfrm>
              <a:prstGeom prst="rect">
                <a:avLst/>
              </a:prstGeom>
            </p:spPr>
          </p:pic>
          <p:pic>
            <p:nvPicPr>
              <p:cNvPr id="30" name="Image 86">
                <a:extLst>
                  <a:ext uri="{FF2B5EF4-FFF2-40B4-BE49-F238E27FC236}">
                    <a16:creationId xmlns:a16="http://schemas.microsoft.com/office/drawing/2014/main" id="{9B85EEDD-75BA-E409-0F40-72C873F99201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9099" y="2538348"/>
                <a:ext cx="222885" cy="238760"/>
              </a:xfrm>
              <a:prstGeom prst="rect">
                <a:avLst/>
              </a:prstGeom>
            </p:spPr>
          </p:pic>
          <p:sp>
            <p:nvSpPr>
              <p:cNvPr id="31" name="Textbox 87">
                <a:extLst>
                  <a:ext uri="{FF2B5EF4-FFF2-40B4-BE49-F238E27FC236}">
                    <a16:creationId xmlns:a16="http://schemas.microsoft.com/office/drawing/2014/main" id="{5B50BE2A-053E-36F7-ABC9-00DE143E28D9}"/>
                  </a:ext>
                </a:extLst>
              </p:cNvPr>
              <p:cNvSpPr txBox="1"/>
              <p:nvPr/>
            </p:nvSpPr>
            <p:spPr>
              <a:xfrm>
                <a:off x="175450" y="435492"/>
                <a:ext cx="1202055" cy="344170"/>
              </a:xfrm>
              <a:prstGeom prst="rect">
                <a:avLst/>
              </a:prstGeom>
            </p:spPr>
            <p:txBody>
              <a:bodyPr wrap="square" lIns="0" tIns="0" rIns="0" bIns="0" rtlCol="0">
                <a:noAutofit/>
              </a:bodyPr>
              <a:lstStyle/>
              <a:p>
                <a:pPr marR="11430" algn="ctr">
                  <a:lnSpc>
                    <a:spcPts val="1235"/>
                  </a:lnSpc>
                  <a:buNone/>
                </a:pPr>
                <a:r>
                  <a:rPr lang="en-US" sz="1100" dirty="0">
                    <a:solidFill>
                      <a:srgbClr val="ED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Existing</a:t>
                </a:r>
                <a:r>
                  <a:rPr lang="en-US" sz="1100" spc="-35" dirty="0">
                    <a:solidFill>
                      <a:srgbClr val="ED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</a:t>
                </a:r>
                <a:r>
                  <a:rPr lang="en-US" sz="1100" spc="-10" dirty="0">
                    <a:solidFill>
                      <a:srgbClr val="ED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Substation</a:t>
                </a:r>
                <a:endParaRPr lang="en-DE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R="10795" algn="ctr">
                  <a:spcBef>
                    <a:spcPts val="210"/>
                  </a:spcBef>
                  <a:buNone/>
                </a:pPr>
                <a:r>
                  <a:rPr lang="en-US" sz="1100" dirty="0">
                    <a:solidFill>
                      <a:srgbClr val="ED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(66</a:t>
                </a:r>
                <a:r>
                  <a:rPr lang="en-US" sz="1100" spc="-5" dirty="0">
                    <a:solidFill>
                      <a:srgbClr val="ED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</a:t>
                </a:r>
                <a:r>
                  <a:rPr lang="en-US" sz="1100" dirty="0">
                    <a:solidFill>
                      <a:srgbClr val="ED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kV</a:t>
                </a:r>
                <a:r>
                  <a:rPr lang="en-US" sz="1100" spc="-15" dirty="0">
                    <a:solidFill>
                      <a:srgbClr val="ED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</a:t>
                </a:r>
                <a:r>
                  <a:rPr lang="en-US" sz="1100" spc="-10" dirty="0">
                    <a:solidFill>
                      <a:srgbClr val="ED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Grid)</a:t>
                </a:r>
                <a:endParaRPr lang="en-DE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  <p:sp>
            <p:nvSpPr>
              <p:cNvPr id="32" name="Textbox 88">
                <a:extLst>
                  <a:ext uri="{FF2B5EF4-FFF2-40B4-BE49-F238E27FC236}">
                    <a16:creationId xmlns:a16="http://schemas.microsoft.com/office/drawing/2014/main" id="{EEDD2DD0-A509-DB4E-904D-27DA501BF7EB}"/>
                  </a:ext>
                </a:extLst>
              </p:cNvPr>
              <p:cNvSpPr txBox="1"/>
              <p:nvPr/>
            </p:nvSpPr>
            <p:spPr>
              <a:xfrm>
                <a:off x="175450" y="2075317"/>
                <a:ext cx="1949958" cy="228082"/>
              </a:xfrm>
              <a:prstGeom prst="rect">
                <a:avLst/>
              </a:prstGeom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ts val="1235"/>
                  </a:lnSpc>
                  <a:buNone/>
                </a:pPr>
                <a:r>
                  <a:rPr lang="en-US" sz="1100" dirty="0">
                    <a:solidFill>
                      <a:srgbClr val="ED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Existing</a:t>
                </a:r>
                <a:r>
                  <a:rPr lang="en-US" sz="1100" spc="-20" dirty="0">
                    <a:solidFill>
                      <a:srgbClr val="ED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</a:t>
                </a:r>
                <a:r>
                  <a:rPr lang="en-US" sz="1100" dirty="0">
                    <a:solidFill>
                      <a:srgbClr val="ED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2x2.5MW</a:t>
                </a:r>
                <a:r>
                  <a:rPr lang="en-US" sz="1100" spc="-10" dirty="0">
                    <a:solidFill>
                      <a:srgbClr val="ED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</a:t>
                </a:r>
                <a:r>
                  <a:rPr lang="en-US" sz="1100" spc="-25" dirty="0">
                    <a:solidFill>
                      <a:srgbClr val="ED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WT</a:t>
                </a:r>
                <a:endParaRPr lang="en-DE" sz="11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3C022CB-D0F3-F7BC-AC42-DAB9FDE3ECEA}"/>
                </a:ext>
              </a:extLst>
            </p:cNvPr>
            <p:cNvGrpSpPr>
              <a:grpSpLocks/>
            </p:cNvGrpSpPr>
            <p:nvPr/>
          </p:nvGrpSpPr>
          <p:grpSpPr>
            <a:xfrm>
              <a:off x="6776083" y="3186689"/>
              <a:ext cx="997070" cy="1471850"/>
              <a:chOff x="0" y="0"/>
              <a:chExt cx="1114031" cy="1827313"/>
            </a:xfrm>
          </p:grpSpPr>
          <p:pic>
            <p:nvPicPr>
              <p:cNvPr id="17" name="Image 68">
                <a:extLst>
                  <a:ext uri="{FF2B5EF4-FFF2-40B4-BE49-F238E27FC236}">
                    <a16:creationId xmlns:a16="http://schemas.microsoft.com/office/drawing/2014/main" id="{38BE170C-C0CC-CF2D-34BA-3322FD4540BE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0"/>
                <a:ext cx="551700" cy="484670"/>
              </a:xfrm>
              <a:prstGeom prst="rect">
                <a:avLst/>
              </a:prstGeom>
            </p:spPr>
          </p:pic>
          <p:sp>
            <p:nvSpPr>
              <p:cNvPr id="19" name="Graphic 69">
                <a:extLst>
                  <a:ext uri="{FF2B5EF4-FFF2-40B4-BE49-F238E27FC236}">
                    <a16:creationId xmlns:a16="http://schemas.microsoft.com/office/drawing/2014/main" id="{78711772-D279-442A-5316-F27FD5D66496}"/>
                  </a:ext>
                </a:extLst>
              </p:cNvPr>
              <p:cNvSpPr/>
              <p:nvPr/>
            </p:nvSpPr>
            <p:spPr>
              <a:xfrm>
                <a:off x="47371" y="24930"/>
                <a:ext cx="461645" cy="394335"/>
              </a:xfrm>
              <a:custGeom>
                <a:avLst/>
                <a:gdLst/>
                <a:ahLst/>
                <a:cxnLst/>
                <a:rect l="l" t="t" r="r" b="b"/>
                <a:pathLst>
                  <a:path w="461645" h="394335">
                    <a:moveTo>
                      <a:pt x="0" y="394334"/>
                    </a:moveTo>
                    <a:lnTo>
                      <a:pt x="461644" y="394334"/>
                    </a:lnTo>
                    <a:lnTo>
                      <a:pt x="461644" y="0"/>
                    </a:lnTo>
                    <a:lnTo>
                      <a:pt x="0" y="0"/>
                    </a:lnTo>
                    <a:lnTo>
                      <a:pt x="0" y="394334"/>
                    </a:lnTo>
                    <a:close/>
                  </a:path>
                </a:pathLst>
              </a:custGeom>
              <a:ln w="9525">
                <a:solidFill>
                  <a:srgbClr val="ED0000"/>
                </a:solidFill>
                <a:prstDash val="solid"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n-DE"/>
              </a:p>
            </p:txBody>
          </p:sp>
          <p:pic>
            <p:nvPicPr>
              <p:cNvPr id="20" name="Image 70">
                <a:extLst>
                  <a:ext uri="{FF2B5EF4-FFF2-40B4-BE49-F238E27FC236}">
                    <a16:creationId xmlns:a16="http://schemas.microsoft.com/office/drawing/2014/main" id="{D03B6BE8-F157-B39F-9C07-8D8EE5C09D28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8600" y="402374"/>
                <a:ext cx="885431" cy="1424939"/>
              </a:xfrm>
              <a:prstGeom prst="rect">
                <a:avLst/>
              </a:prstGeom>
            </p:spPr>
          </p:pic>
          <p:sp>
            <p:nvSpPr>
              <p:cNvPr id="21" name="Graphic 71">
                <a:extLst>
                  <a:ext uri="{FF2B5EF4-FFF2-40B4-BE49-F238E27FC236}">
                    <a16:creationId xmlns:a16="http://schemas.microsoft.com/office/drawing/2014/main" id="{920CE6CF-6D6A-60B9-1A2A-BA3A95FB68F5}"/>
                  </a:ext>
                </a:extLst>
              </p:cNvPr>
              <p:cNvSpPr/>
              <p:nvPr/>
            </p:nvSpPr>
            <p:spPr>
              <a:xfrm>
                <a:off x="270636" y="424980"/>
                <a:ext cx="729615" cy="1267460"/>
              </a:xfrm>
              <a:custGeom>
                <a:avLst/>
                <a:gdLst/>
                <a:ahLst/>
                <a:cxnLst/>
                <a:rect l="l" t="t" r="r" b="b"/>
                <a:pathLst>
                  <a:path w="729615" h="1267460">
                    <a:moveTo>
                      <a:pt x="680509" y="1207491"/>
                    </a:moveTo>
                    <a:lnTo>
                      <a:pt x="658367" y="1220089"/>
                    </a:lnTo>
                    <a:lnTo>
                      <a:pt x="729233" y="1267460"/>
                    </a:lnTo>
                    <a:lnTo>
                      <a:pt x="726688" y="1220089"/>
                    </a:lnTo>
                    <a:lnTo>
                      <a:pt x="726606" y="1218564"/>
                    </a:lnTo>
                    <a:lnTo>
                      <a:pt x="686815" y="1218564"/>
                    </a:lnTo>
                    <a:lnTo>
                      <a:pt x="680509" y="1207491"/>
                    </a:lnTo>
                    <a:close/>
                  </a:path>
                  <a:path w="729615" h="1267460">
                    <a:moveTo>
                      <a:pt x="702512" y="1194972"/>
                    </a:moveTo>
                    <a:lnTo>
                      <a:pt x="680509" y="1207491"/>
                    </a:lnTo>
                    <a:lnTo>
                      <a:pt x="686815" y="1218564"/>
                    </a:lnTo>
                    <a:lnTo>
                      <a:pt x="708786" y="1205991"/>
                    </a:lnTo>
                    <a:lnTo>
                      <a:pt x="702512" y="1194972"/>
                    </a:lnTo>
                    <a:close/>
                  </a:path>
                  <a:path w="729615" h="1267460">
                    <a:moveTo>
                      <a:pt x="724661" y="1182369"/>
                    </a:moveTo>
                    <a:lnTo>
                      <a:pt x="702512" y="1194972"/>
                    </a:lnTo>
                    <a:lnTo>
                      <a:pt x="708786" y="1205991"/>
                    </a:lnTo>
                    <a:lnTo>
                      <a:pt x="686815" y="1218564"/>
                    </a:lnTo>
                    <a:lnTo>
                      <a:pt x="726606" y="1218564"/>
                    </a:lnTo>
                    <a:lnTo>
                      <a:pt x="724661" y="1182369"/>
                    </a:lnTo>
                    <a:close/>
                  </a:path>
                  <a:path w="729615" h="1267460">
                    <a:moveTo>
                      <a:pt x="22097" y="0"/>
                    </a:moveTo>
                    <a:lnTo>
                      <a:pt x="0" y="12573"/>
                    </a:lnTo>
                    <a:lnTo>
                      <a:pt x="680509" y="1207491"/>
                    </a:lnTo>
                    <a:lnTo>
                      <a:pt x="702512" y="1194972"/>
                    </a:lnTo>
                    <a:lnTo>
                      <a:pt x="22097" y="0"/>
                    </a:lnTo>
                    <a:close/>
                  </a:path>
                </a:pathLst>
              </a:custGeom>
              <a:solidFill>
                <a:srgbClr val="ED0000"/>
              </a:solidFill>
            </p:spPr>
            <p:txBody>
              <a:bodyPr wrap="square" lIns="0" tIns="0" rIns="0" bIns="0" rtlCol="0">
                <a:prstTxWarp prst="textNoShape">
                  <a:avLst/>
                </a:prstTxWarp>
                <a:noAutofit/>
              </a:bodyPr>
              <a:lstStyle/>
              <a:p>
                <a:endParaRPr lang="en-DE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A670EEC-0A1C-9368-63AB-42B7CFA95C22}"/>
              </a:ext>
            </a:extLst>
          </p:cNvPr>
          <p:cNvSpPr txBox="1"/>
          <p:nvPr/>
        </p:nvSpPr>
        <p:spPr>
          <a:xfrm>
            <a:off x="9978299" y="6116979"/>
            <a:ext cx="275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Figure 7: </a:t>
            </a:r>
          </a:p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Detailed view of Substation [4]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5E8104-95F1-4C70-BCF5-97CD5CF87801}"/>
              </a:ext>
            </a:extLst>
          </p:cNvPr>
          <p:cNvSpPr txBox="1"/>
          <p:nvPr/>
        </p:nvSpPr>
        <p:spPr>
          <a:xfrm>
            <a:off x="11270793" y="3909296"/>
            <a:ext cx="92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Figure 6:</a:t>
            </a:r>
          </a:p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Grid Map [4]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868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875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B8ED8C6ACF53C418E42EFCEE2100334" ma:contentTypeVersion="14" ma:contentTypeDescription="Ein neues Dokument erstellen." ma:contentTypeScope="" ma:versionID="55daf8c1348c2d18c78aba756c4375d5">
  <xsd:schema xmlns:xsd="http://www.w3.org/2001/XMLSchema" xmlns:xs="http://www.w3.org/2001/XMLSchema" xmlns:p="http://schemas.microsoft.com/office/2006/metadata/properties" xmlns:ns3="c2e2211f-efd8-41c4-b0e4-f9d02e6fa652" xmlns:ns4="117e12d0-7e6a-4baf-90da-da83f86f542e" targetNamespace="http://schemas.microsoft.com/office/2006/metadata/properties" ma:root="true" ma:fieldsID="608b4dd469a240f50e4a9492b3699c70" ns3:_="" ns4:_="">
    <xsd:import namespace="c2e2211f-efd8-41c4-b0e4-f9d02e6fa652"/>
    <xsd:import namespace="117e12d0-7e6a-4baf-90da-da83f86f54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ObjectDetectorVersions" minOccurs="0"/>
                <xsd:element ref="ns3:MediaServiceDateTaken" minOccurs="0"/>
                <xsd:element ref="ns3:_activity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e2211f-efd8-41c4-b0e4-f9d02e6fa6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7e12d0-7e6a-4baf-90da-da83f86f542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2e2211f-efd8-41c4-b0e4-f9d02e6fa652" xsi:nil="true"/>
  </documentManagement>
</p:properties>
</file>

<file path=customXml/itemProps1.xml><?xml version="1.0" encoding="utf-8"?>
<ds:datastoreItem xmlns:ds="http://schemas.openxmlformats.org/officeDocument/2006/customXml" ds:itemID="{51366F2C-8C74-4E59-ACF3-4A33DBC1BA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e2211f-efd8-41c4-b0e4-f9d02e6fa652"/>
    <ds:schemaRef ds:uri="117e12d0-7e6a-4baf-90da-da83f86f54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E1FA3D-3612-45D1-BA6C-325405A7CD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F1061A-17C7-4F4A-9830-A9F1702CCAEA}">
  <ds:schemaRefs>
    <ds:schemaRef ds:uri="http://schemas.microsoft.com/office/infopath/2007/PartnerControls"/>
    <ds:schemaRef ds:uri="c2e2211f-efd8-41c4-b0e4-f9d02e6fa652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117e12d0-7e6a-4baf-90da-da83f86f542e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4698</TotalTime>
  <Words>1092</Words>
  <Application>Microsoft Office PowerPoint</Application>
  <PresentationFormat>Widescreen</PresentationFormat>
  <Paragraphs>196</Paragraphs>
  <Slides>13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Courier New</vt:lpstr>
      <vt:lpstr>Wingdings</vt:lpstr>
      <vt:lpstr>Office Theme</vt:lpstr>
      <vt:lpstr>Custom Design</vt:lpstr>
      <vt:lpstr>Weekly report: Team Project Development</vt:lpstr>
      <vt:lpstr>Tasks of the Summer Break</vt:lpstr>
      <vt:lpstr>Our approach</vt:lpstr>
      <vt:lpstr>Sharing of Work</vt:lpstr>
      <vt:lpstr>Considered Areas</vt:lpstr>
      <vt:lpstr>Considered Sites – Around Homs District</vt:lpstr>
      <vt:lpstr>Characterisitcs of the Site – Um Aledam</vt:lpstr>
      <vt:lpstr>Wind Ressource Data – Um Aledam</vt:lpstr>
      <vt:lpstr>Grid Infrastructure – Um Aledam</vt:lpstr>
      <vt:lpstr>Soil Conditions – Um Aledam</vt:lpstr>
      <vt:lpstr>Alternative Locations – Homs District</vt:lpstr>
      <vt:lpstr>General Information of the Site – Um Aledam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 lidar-assisted control group</dc:title>
  <dc:creator>Federico De Mita</dc:creator>
  <cp:lastModifiedBy>Luis Urhahn</cp:lastModifiedBy>
  <cp:revision>7</cp:revision>
  <dcterms:created xsi:type="dcterms:W3CDTF">2025-07-21T13:11:31Z</dcterms:created>
  <dcterms:modified xsi:type="dcterms:W3CDTF">2025-09-19T10:25:00Z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0x010100AB8ED8C6ACF53C418E42EFCEE2100334</vt:lpwstr>
  </property>
</Properties>
</file>